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Average"/>
      <p:regular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swald-regular.fntdata"/><Relationship Id="rId23" Type="http://schemas.openxmlformats.org/officeDocument/2006/relationships/slide" Target="slides/slide18.xml"/><Relationship Id="rId67" Type="http://schemas.openxmlformats.org/officeDocument/2006/relationships/font" Target="fonts/Averag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a94b85d3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a94b85d3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a94b85d3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a94b85d3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a94b85d3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a94b85d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a94b85d3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a94b85d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a94b85d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aa94b85d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a94b85d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a94b85d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a94b85d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a94b85d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a9dad1f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a9dad1f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a9dad1f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a9dad1f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bdbe97b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bdbe97b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8f6f73a2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8f6f73a2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bdbe97b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bdbe97b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73467122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734671222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73467122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73467122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7346712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7346712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734671222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734671222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abdbe97b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abdbe97b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bdbe97b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bdbe97b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Dodaj media query prefers-color-scheme https://developer.mozilla.org/en-US/docs/Web/CSS/@media/prefers-color-scheme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abdbe97bd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abdbe97bd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64f9f81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64f9f81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78a299c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78a299c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a8f6f73a2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a8f6f73a2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abdbe97bd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abdbe97bd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bdbe97b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bdbe97b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abdbe97b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abdbe97b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abdbe97b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abdbe97b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abdbe97bd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abdbe97bd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abdbe97bd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abdbe97bd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64f9f81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64f9f81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abdbe97b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abdbe97b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abdbe97bd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abdbe97bd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b08dc248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b08dc248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a8f6f73a2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a8f6f73a2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b08dc2485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b08dc248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b08dc2485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b08dc2485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b08dc248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b08dc248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08dc2485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08dc2485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08dc248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b08dc248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b08dc2485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b08dc2485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b08dc2485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b08dc2485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08dc2485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08dc2485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08dc2485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08dc2485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08dc248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b08dc2485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8f6f73a2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8f6f73a2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08dc2485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08dc2485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08dc2485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08dc2485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08dc2485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b08dc2485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08dc2485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08dc2485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08dc2485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08dc2485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73467122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73467122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a73467122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a73467122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73467122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a73467122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a734671222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a734671222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734671222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734671222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8f6f73a2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8f6f73a2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734671222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734671222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b08dc2485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b08dc2485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a8f6f73a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a8f6f73a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8f6f73a2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8f6f73a2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a94b85d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aa94b85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netlify.com/" TargetMode="External"/><Relationship Id="rId4" Type="http://schemas.openxmlformats.org/officeDocument/2006/relationships/hyperlink" Target="https://pages.github.com/" TargetMode="External"/><Relationship Id="rId5" Type="http://schemas.openxmlformats.org/officeDocument/2006/relationships/hyperlink" Target="mailto:bednarekdaniel8@gmail.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picsum.photo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Responsive Web Design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Daniel Bednarek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Pixels (px)</a:t>
            </a:r>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Używane</a:t>
            </a:r>
            <a:r>
              <a:rPr lang="en"/>
              <a:t> do ustawiania rozmiarów elementów “na sztywno”</a:t>
            </a:r>
            <a:endParaRPr/>
          </a:p>
          <a:p>
            <a:pPr indent="-342900" lvl="0" marL="457200" rtl="0" algn="l">
              <a:spcBef>
                <a:spcPts val="0"/>
              </a:spcBef>
              <a:spcAft>
                <a:spcPts val="0"/>
              </a:spcAft>
              <a:buSzPts val="1800"/>
              <a:buChar char="-"/>
            </a:pPr>
            <a:r>
              <a:rPr lang="en"/>
              <a:t>Przydatne, gdy chcemy, by element miał zawsze takie same rozmiary</a:t>
            </a:r>
            <a:endParaRPr/>
          </a:p>
          <a:p>
            <a:pPr indent="-342900" lvl="0" marL="457200" rtl="0" algn="l">
              <a:spcBef>
                <a:spcPts val="0"/>
              </a:spcBef>
              <a:spcAft>
                <a:spcPts val="0"/>
              </a:spcAft>
              <a:buSzPts val="1800"/>
              <a:buChar char="-"/>
            </a:pPr>
            <a:r>
              <a:rPr lang="en"/>
              <a:t>Najczęściej używana jednostka absolutna</a:t>
            </a:r>
            <a:endParaRPr/>
          </a:p>
          <a:p>
            <a:pPr indent="-342900" lvl="0" marL="457200" rtl="0" algn="l">
              <a:spcBef>
                <a:spcPts val="0"/>
              </a:spcBef>
              <a:spcAft>
                <a:spcPts val="0"/>
              </a:spcAft>
              <a:buSzPts val="1800"/>
              <a:buChar char="-"/>
            </a:pPr>
            <a:r>
              <a:rPr lang="en"/>
              <a:t>Urządzenia z ekranami o większej gęstości pikseli (np. Retina) automatycznie dostosowują się do “standardu” mniejszej gęstości</a:t>
            </a:r>
            <a:endParaRPr/>
          </a:p>
        </p:txBody>
      </p:sp>
      <p:pic>
        <p:nvPicPr>
          <p:cNvPr id="132" name="Google Shape;132;p22"/>
          <p:cNvPicPr preferRelativeResize="0"/>
          <p:nvPr/>
        </p:nvPicPr>
        <p:blipFill>
          <a:blip r:embed="rId3">
            <a:alphaModFix/>
          </a:blip>
          <a:stretch>
            <a:fillRect/>
          </a:stretch>
        </p:blipFill>
        <p:spPr>
          <a:xfrm>
            <a:off x="1147100" y="2917325"/>
            <a:ext cx="2658775" cy="1908675"/>
          </a:xfrm>
          <a:prstGeom prst="rect">
            <a:avLst/>
          </a:prstGeom>
          <a:noFill/>
          <a:ln>
            <a:noFill/>
          </a:ln>
        </p:spPr>
      </p:pic>
      <p:cxnSp>
        <p:nvCxnSpPr>
          <p:cNvPr id="133" name="Google Shape;133;p22"/>
          <p:cNvCxnSpPr/>
          <p:nvPr/>
        </p:nvCxnSpPr>
        <p:spPr>
          <a:xfrm>
            <a:off x="4209300" y="3833575"/>
            <a:ext cx="725400" cy="0"/>
          </a:xfrm>
          <a:prstGeom prst="straightConnector1">
            <a:avLst/>
          </a:prstGeom>
          <a:noFill/>
          <a:ln cap="flat" cmpd="sng" w="9525">
            <a:solidFill>
              <a:schemeClr val="dk2"/>
            </a:solidFill>
            <a:prstDash val="solid"/>
            <a:round/>
            <a:headEnd len="med" w="med" type="none"/>
            <a:tailEnd len="med" w="med" type="triangle"/>
          </a:ln>
        </p:spPr>
      </p:cxnSp>
      <p:pic>
        <p:nvPicPr>
          <p:cNvPr id="134" name="Google Shape;134;p22"/>
          <p:cNvPicPr preferRelativeResize="0"/>
          <p:nvPr/>
        </p:nvPicPr>
        <p:blipFill>
          <a:blip r:embed="rId4">
            <a:alphaModFix/>
          </a:blip>
          <a:stretch>
            <a:fillRect/>
          </a:stretch>
        </p:blipFill>
        <p:spPr>
          <a:xfrm>
            <a:off x="5338113" y="3428750"/>
            <a:ext cx="1095375" cy="80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Procent (%)</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Najprostsza jednostka relatywna</a:t>
            </a:r>
            <a:endParaRPr/>
          </a:p>
          <a:p>
            <a:pPr indent="-342900" lvl="0" marL="457200" rtl="0" algn="l">
              <a:spcBef>
                <a:spcPts val="0"/>
              </a:spcBef>
              <a:spcAft>
                <a:spcPts val="0"/>
              </a:spcAft>
              <a:buSzPts val="1800"/>
              <a:buChar char="-"/>
            </a:pPr>
            <a:r>
              <a:rPr lang="en"/>
              <a:t>Procenty odnoszą się do rozmiaru </a:t>
            </a:r>
            <a:r>
              <a:rPr b="1" lang="en"/>
              <a:t>rodzica</a:t>
            </a:r>
            <a:r>
              <a:rPr lang="en"/>
              <a:t> stylowanego elementu</a:t>
            </a:r>
            <a:endParaRPr/>
          </a:p>
          <a:p>
            <a:pPr indent="-342900" lvl="0" marL="457200" rtl="0" algn="l">
              <a:spcBef>
                <a:spcPts val="0"/>
              </a:spcBef>
              <a:spcAft>
                <a:spcPts val="0"/>
              </a:spcAft>
              <a:buSzPts val="1800"/>
              <a:buChar char="-"/>
            </a:pPr>
            <a:r>
              <a:rPr lang="en"/>
              <a:t>Element o wysokości i szerokości wyrażonej w procentach sam dostosowuje się do rozmiaru ekranu</a:t>
            </a:r>
            <a:endParaRPr/>
          </a:p>
          <a:p>
            <a:pPr indent="-342900" lvl="0" marL="457200" rtl="0" algn="l">
              <a:spcBef>
                <a:spcPts val="0"/>
              </a:spcBef>
              <a:spcAft>
                <a:spcPts val="0"/>
              </a:spcAft>
              <a:buSzPts val="1800"/>
              <a:buChar char="-"/>
            </a:pPr>
            <a:r>
              <a:rPr lang="en"/>
              <a:t>Nie jest dobrym pomysłem używanie procentów jako rozmiaru niektórych właściwości, np. paddingu i marginu elementu. Prowadzi to do trudnych do przewidzenia, lub </a:t>
            </a:r>
            <a:r>
              <a:rPr lang="en"/>
              <a:t>nie intuicyjnych</a:t>
            </a:r>
            <a:r>
              <a:rPr lang="en"/>
              <a:t> zachowań (źródło 3.c)</a:t>
            </a:r>
            <a:endParaRPr/>
          </a:p>
        </p:txBody>
      </p:sp>
      <p:sp>
        <p:nvSpPr>
          <p:cNvPr id="141" name="Google Shape;141;p23"/>
          <p:cNvSpPr txBox="1"/>
          <p:nvPr/>
        </p:nvSpPr>
        <p:spPr>
          <a:xfrm>
            <a:off x="821475" y="3929775"/>
            <a:ext cx="58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Zadanie: Otwórz plik example2.html w przeglądarce i w VS Code. Zmieniaj rozmiar okna przeglądarki i zobacz jak zachowają się elementy. Przeczytaj kod pliku w VS Code.</a:t>
            </a:r>
            <a:endParaRPr>
              <a:solidFill>
                <a:schemeClr val="accent3"/>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 (em)</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Jednostka relatywna</a:t>
            </a:r>
            <a:endParaRPr/>
          </a:p>
          <a:p>
            <a:pPr indent="-342900" lvl="0" marL="457200" rtl="0" algn="l">
              <a:spcBef>
                <a:spcPts val="0"/>
              </a:spcBef>
              <a:spcAft>
                <a:spcPts val="0"/>
              </a:spcAft>
              <a:buSzPts val="1800"/>
              <a:buChar char="-"/>
            </a:pPr>
            <a:r>
              <a:rPr lang="en"/>
              <a:t>Używana do określania rozmiaru czcionki</a:t>
            </a:r>
            <a:endParaRPr/>
          </a:p>
          <a:p>
            <a:pPr indent="-342900" lvl="0" marL="457200" rtl="0" algn="l">
              <a:spcBef>
                <a:spcPts val="0"/>
              </a:spcBef>
              <a:spcAft>
                <a:spcPts val="0"/>
              </a:spcAft>
              <a:buSzPts val="1800"/>
              <a:buChar char="-"/>
            </a:pPr>
            <a:r>
              <a:rPr lang="en"/>
              <a:t>Przejmuje rozmiar czcionki rodzica i mnoży przez dodaną wartość</a:t>
            </a:r>
            <a:endParaRPr/>
          </a:p>
          <a:p>
            <a:pPr indent="-342900" lvl="0" marL="457200" rtl="0" algn="l">
              <a:spcBef>
                <a:spcPts val="0"/>
              </a:spcBef>
              <a:spcAft>
                <a:spcPts val="0"/>
              </a:spcAft>
              <a:buSzPts val="1800"/>
              <a:buChar char="-"/>
            </a:pPr>
            <a:r>
              <a:rPr lang="en"/>
              <a:t>Na przykład, gdy rodzic ma rozmiar czcionki ustawiony na 16px, 1em == 16px, 0.5em == 8px, 2em == 32px i tak dalej</a:t>
            </a:r>
            <a:endParaRPr/>
          </a:p>
        </p:txBody>
      </p:sp>
      <p:sp>
        <p:nvSpPr>
          <p:cNvPr id="148" name="Google Shape;148;p24"/>
          <p:cNvSpPr txBox="1"/>
          <p:nvPr/>
        </p:nvSpPr>
        <p:spPr>
          <a:xfrm>
            <a:off x="814075" y="3441325"/>
            <a:ext cx="507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Zadanie: Otwórz plik example3.html i </a:t>
            </a:r>
            <a:r>
              <a:rPr lang="en">
                <a:solidFill>
                  <a:schemeClr val="accent3"/>
                </a:solidFill>
                <a:latin typeface="Average"/>
                <a:ea typeface="Average"/>
                <a:cs typeface="Average"/>
                <a:sym typeface="Average"/>
              </a:rPr>
              <a:t>sprawdź</a:t>
            </a:r>
            <a:r>
              <a:rPr lang="en">
                <a:solidFill>
                  <a:schemeClr val="accent3"/>
                </a:solidFill>
                <a:latin typeface="Average"/>
                <a:ea typeface="Average"/>
                <a:cs typeface="Average"/>
                <a:sym typeface="Average"/>
              </a:rPr>
              <a:t> jak działa jednostka </a:t>
            </a:r>
            <a:r>
              <a:rPr i="1" lang="en">
                <a:solidFill>
                  <a:schemeClr val="accent3"/>
                </a:solidFill>
                <a:latin typeface="Average"/>
                <a:ea typeface="Average"/>
                <a:cs typeface="Average"/>
                <a:sym typeface="Average"/>
              </a:rPr>
              <a:t>em </a:t>
            </a:r>
            <a:r>
              <a:rPr lang="en">
                <a:solidFill>
                  <a:schemeClr val="accent3"/>
                </a:solidFill>
                <a:latin typeface="Average"/>
                <a:ea typeface="Average"/>
                <a:cs typeface="Average"/>
                <a:sym typeface="Average"/>
              </a:rPr>
              <a:t>na własne oczy! Nie bój się zmieniać wartości i eksperymentować.</a:t>
            </a:r>
            <a:endParaRPr>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Root Em (rem)</a:t>
            </a:r>
            <a:endParaRPr/>
          </a:p>
        </p:txBody>
      </p:sp>
      <p:sp>
        <p:nvSpPr>
          <p:cNvPr id="154" name="Google Shape;15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Jednostka relatywna</a:t>
            </a:r>
            <a:endParaRPr/>
          </a:p>
          <a:p>
            <a:pPr indent="-342900" lvl="0" marL="457200" rtl="0" algn="l">
              <a:spcBef>
                <a:spcPts val="0"/>
              </a:spcBef>
              <a:spcAft>
                <a:spcPts val="0"/>
              </a:spcAft>
              <a:buSzPts val="1800"/>
              <a:buChar char="-"/>
            </a:pPr>
            <a:r>
              <a:rPr lang="en"/>
              <a:t>Tak jak </a:t>
            </a:r>
            <a:r>
              <a:rPr i="1" lang="en"/>
              <a:t>em, </a:t>
            </a:r>
            <a:r>
              <a:rPr lang="en"/>
              <a:t>używane do określania rozmiaru czcionki</a:t>
            </a:r>
            <a:endParaRPr/>
          </a:p>
          <a:p>
            <a:pPr indent="-342900" lvl="0" marL="457200" rtl="0" algn="l">
              <a:spcBef>
                <a:spcPts val="0"/>
              </a:spcBef>
              <a:spcAft>
                <a:spcPts val="0"/>
              </a:spcAft>
              <a:buSzPts val="1800"/>
              <a:buChar char="-"/>
            </a:pPr>
            <a:r>
              <a:rPr lang="en"/>
              <a:t>Odnosi się do rozmiaru czcionki root-u strony internetowej, czyli elementu &lt;html&gt;</a:t>
            </a:r>
            <a:endParaRPr/>
          </a:p>
          <a:p>
            <a:pPr indent="-342900" lvl="0" marL="457200" rtl="0" algn="l">
              <a:spcBef>
                <a:spcPts val="0"/>
              </a:spcBef>
              <a:spcAft>
                <a:spcPts val="0"/>
              </a:spcAft>
              <a:buSzPts val="1800"/>
              <a:buChar char="-"/>
            </a:pPr>
            <a:r>
              <a:rPr lang="en"/>
              <a:t>Domyślny rozmiar czcionki dla tagu &lt;html&gt; w przeglądarkach to 16px, czyli w tym wypadku 1rem == 16px, 2rem == 32px itd.</a:t>
            </a:r>
            <a:endParaRPr/>
          </a:p>
          <a:p>
            <a:pPr indent="-342900" lvl="0" marL="457200" rtl="0" algn="l">
              <a:spcBef>
                <a:spcPts val="0"/>
              </a:spcBef>
              <a:spcAft>
                <a:spcPts val="0"/>
              </a:spcAft>
              <a:buSzPts val="1800"/>
              <a:buChar char="-"/>
            </a:pPr>
            <a:r>
              <a:rPr lang="en"/>
              <a:t>Jeżeli </a:t>
            </a:r>
            <a:r>
              <a:rPr lang="en"/>
              <a:t>użytkownik</a:t>
            </a:r>
            <a:r>
              <a:rPr lang="en"/>
              <a:t> zmieni domyślny rozmiar czcionki dla przeglądarki, jednostki </a:t>
            </a:r>
            <a:r>
              <a:rPr i="1" lang="en"/>
              <a:t>rem</a:t>
            </a:r>
            <a:r>
              <a:rPr lang="en"/>
              <a:t> zareagują odpowiednio i pomnożą domyślny rozmiar przez dane im wartości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Width (vw)</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Jednostka relatywna</a:t>
            </a:r>
            <a:endParaRPr/>
          </a:p>
          <a:p>
            <a:pPr indent="-342900" lvl="0" marL="457200" rtl="0" algn="l">
              <a:spcBef>
                <a:spcPts val="0"/>
              </a:spcBef>
              <a:spcAft>
                <a:spcPts val="0"/>
              </a:spcAft>
              <a:buSzPts val="1800"/>
              <a:buChar char="-"/>
            </a:pPr>
            <a:r>
              <a:rPr lang="en"/>
              <a:t>1vw to odpowiednik 1% szerokości okna przeglądarki</a:t>
            </a:r>
            <a:endParaRPr/>
          </a:p>
          <a:p>
            <a:pPr indent="-342900" lvl="0" marL="457200" rtl="0" algn="l">
              <a:spcBef>
                <a:spcPts val="0"/>
              </a:spcBef>
              <a:spcAft>
                <a:spcPts val="0"/>
              </a:spcAft>
              <a:buSzPts val="1800"/>
              <a:buChar char="-"/>
            </a:pPr>
            <a:r>
              <a:rPr lang="en"/>
              <a:t>Jednostki % i vw to nie są odpowiedniki! % może być procentem czegokolwiek, a vw to procent szerokości okna (źródło 3.d)</a:t>
            </a:r>
            <a:endParaRPr/>
          </a:p>
          <a:p>
            <a:pPr indent="-342900" lvl="0" marL="457200" rtl="0" algn="l">
              <a:spcBef>
                <a:spcPts val="0"/>
              </a:spcBef>
              <a:spcAft>
                <a:spcPts val="0"/>
              </a:spcAft>
              <a:buSzPts val="1800"/>
              <a:buChar char="-"/>
            </a:pPr>
            <a:r>
              <a:rPr lang="en"/>
              <a:t>Można na przykład ustawić wysokość elementu na 10vw, więc wysokość elementu będzie równała się 10% szerokości okna przeglądarki </a:t>
            </a:r>
            <a:endParaRPr/>
          </a:p>
        </p:txBody>
      </p:sp>
      <p:pic>
        <p:nvPicPr>
          <p:cNvPr id="161" name="Google Shape;161;p26"/>
          <p:cNvPicPr preferRelativeResize="0"/>
          <p:nvPr/>
        </p:nvPicPr>
        <p:blipFill>
          <a:blip r:embed="rId3">
            <a:alphaModFix/>
          </a:blip>
          <a:stretch>
            <a:fillRect/>
          </a:stretch>
        </p:blipFill>
        <p:spPr>
          <a:xfrm>
            <a:off x="6083375" y="3172275"/>
            <a:ext cx="2580125" cy="170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Height (vh)</a:t>
            </a:r>
            <a:endParaRPr/>
          </a:p>
        </p:txBody>
      </p:sp>
      <p:sp>
        <p:nvSpPr>
          <p:cNvPr id="167" name="Google Shape;16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Jednostka relatywna</a:t>
            </a:r>
            <a:endParaRPr/>
          </a:p>
          <a:p>
            <a:pPr indent="-342900" lvl="0" marL="457200" rtl="0" algn="l">
              <a:spcBef>
                <a:spcPts val="0"/>
              </a:spcBef>
              <a:spcAft>
                <a:spcPts val="0"/>
              </a:spcAft>
              <a:buSzPts val="1800"/>
              <a:buChar char="-"/>
            </a:pPr>
            <a:r>
              <a:rPr lang="en"/>
              <a:t>1vh to odpowiednik 1% wysokości okna przeglądarki</a:t>
            </a:r>
            <a:endParaRPr/>
          </a:p>
          <a:p>
            <a:pPr indent="-342900" lvl="0" marL="457200" rtl="0" algn="l">
              <a:spcBef>
                <a:spcPts val="0"/>
              </a:spcBef>
              <a:spcAft>
                <a:spcPts val="0"/>
              </a:spcAft>
              <a:buSzPts val="1800"/>
              <a:buChar char="-"/>
            </a:pPr>
            <a:r>
              <a:rPr lang="en"/>
              <a:t>Podobnie jak </a:t>
            </a:r>
            <a:r>
              <a:rPr i="1" lang="en"/>
              <a:t>vw</a:t>
            </a:r>
            <a:r>
              <a:rPr lang="en"/>
              <a:t>, jednostka </a:t>
            </a:r>
            <a:r>
              <a:rPr i="1" lang="en"/>
              <a:t>vh</a:t>
            </a:r>
            <a:r>
              <a:rPr lang="en"/>
              <a:t> nie jest odpowiednikiem jednostki </a:t>
            </a:r>
            <a:r>
              <a:rPr i="1" lang="en"/>
              <a:t>%</a:t>
            </a:r>
            <a:endParaRPr i="1"/>
          </a:p>
          <a:p>
            <a:pPr indent="0" lvl="0" marL="0" rtl="0" algn="l">
              <a:spcBef>
                <a:spcPts val="1200"/>
              </a:spcBef>
              <a:spcAft>
                <a:spcPts val="0"/>
              </a:spcAft>
              <a:buNone/>
            </a:pPr>
            <a:r>
              <a:t/>
            </a:r>
            <a:endParaRPr i="1"/>
          </a:p>
          <a:p>
            <a:pPr indent="-342900" lvl="0" marL="457200" rtl="0" algn="l">
              <a:spcBef>
                <a:spcPts val="1200"/>
              </a:spcBef>
              <a:spcAft>
                <a:spcPts val="0"/>
              </a:spcAft>
              <a:buSzPts val="1800"/>
              <a:buChar char="-"/>
            </a:pPr>
            <a:r>
              <a:rPr lang="en"/>
              <a:t>Reszta jednostek używana jest rzadko bądź wcale. Użyj źródeł, oraz Google, by dowiedzieć się o nich więcej</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Otwórz Zad_1/starter/starter.html i edytuj CSS w tagu &lt;style&gt;:</a:t>
            </a:r>
            <a:endParaRPr/>
          </a:p>
          <a:p>
            <a:pPr indent="-342900" lvl="0" marL="457200" rtl="0" algn="l">
              <a:spcBef>
                <a:spcPts val="1200"/>
              </a:spcBef>
              <a:spcAft>
                <a:spcPts val="0"/>
              </a:spcAft>
              <a:buSzPts val="1800"/>
              <a:buChar char="-"/>
            </a:pPr>
            <a:r>
              <a:rPr lang="en"/>
              <a:t>&lt;div&gt; z klasą </a:t>
            </a:r>
            <a:r>
              <a:rPr i="1" lang="en"/>
              <a:t>class1 </a:t>
            </a:r>
            <a:r>
              <a:rPr lang="en"/>
              <a:t>ustaw na pełną szerokość okna i 200 pikseli wysokości. Rozmiar fontu ustaw na podwójną wartość rozmiaru fontu </a:t>
            </a:r>
            <a:r>
              <a:rPr b="1" lang="en"/>
              <a:t>rootu strony</a:t>
            </a:r>
            <a:r>
              <a:rPr lang="en"/>
              <a:t>.</a:t>
            </a:r>
            <a:endParaRPr/>
          </a:p>
          <a:p>
            <a:pPr indent="-342900" lvl="0" marL="457200" rtl="0" algn="l">
              <a:spcBef>
                <a:spcPts val="0"/>
              </a:spcBef>
              <a:spcAft>
                <a:spcPts val="0"/>
              </a:spcAft>
              <a:buSzPts val="1800"/>
              <a:buChar char="-"/>
            </a:pPr>
            <a:r>
              <a:rPr lang="en"/>
              <a:t>&lt;div&gt;-y z klasami </a:t>
            </a:r>
            <a:r>
              <a:rPr i="1" lang="en"/>
              <a:t>class2 </a:t>
            </a:r>
            <a:r>
              <a:rPr lang="en"/>
              <a:t>i </a:t>
            </a:r>
            <a:r>
              <a:rPr i="1" lang="en"/>
              <a:t>class3 </a:t>
            </a:r>
            <a:r>
              <a:rPr lang="en"/>
              <a:t>ustaw każdy na 40% szerokości strony i 200 pikseli wysokości. Rozmiar fontu ustaw na 1.5 rozmiaru fontu </a:t>
            </a:r>
            <a:r>
              <a:rPr b="1" lang="en"/>
              <a:t>rodzica</a:t>
            </a:r>
            <a:r>
              <a:rPr lang="en"/>
              <a:t>.</a:t>
            </a:r>
            <a:endParaRPr/>
          </a:p>
          <a:p>
            <a:pPr indent="-342900" lvl="0" marL="457200" rtl="0" algn="l">
              <a:spcBef>
                <a:spcPts val="0"/>
              </a:spcBef>
              <a:spcAft>
                <a:spcPts val="0"/>
              </a:spcAft>
              <a:buSzPts val="1800"/>
              <a:buChar char="-"/>
            </a:pPr>
            <a:r>
              <a:rPr lang="en"/>
              <a:t>Dodaj bordery do divów, by było widać je na stronie</a:t>
            </a:r>
            <a:endParaRPr/>
          </a:p>
          <a:p>
            <a:pPr indent="0" lvl="0" marL="0" rtl="0" algn="l">
              <a:spcBef>
                <a:spcPts val="1200"/>
              </a:spcBef>
              <a:spcAft>
                <a:spcPts val="0"/>
              </a:spcAft>
              <a:buNone/>
            </a:pPr>
            <a:r>
              <a:rPr lang="en"/>
              <a:t>	</a:t>
            </a:r>
            <a:r>
              <a:rPr lang="en" sz="800"/>
              <a:t>Po sprawdzeniu Zadania 1 wspólnie:</a:t>
            </a:r>
            <a:r>
              <a:rPr lang="en"/>
              <a:t> Zadanie 1.1:</a:t>
            </a:r>
            <a:endParaRPr/>
          </a:p>
          <a:p>
            <a:pPr indent="-342900" lvl="0" marL="457200" rtl="0" algn="l">
              <a:spcBef>
                <a:spcPts val="1200"/>
              </a:spcBef>
              <a:spcAft>
                <a:spcPts val="0"/>
              </a:spcAft>
              <a:buSzPts val="1800"/>
              <a:buChar char="-"/>
            </a:pPr>
            <a:r>
              <a:rPr lang="en"/>
              <a:t>Usuń ten element kodu CSS i postaraj się wytłumaczyć co się stało:</a:t>
            </a:r>
            <a:endParaRPr/>
          </a:p>
          <a:p>
            <a:pPr indent="0" lvl="0" marL="0" rtl="0" algn="l">
              <a:spcBef>
                <a:spcPts val="1200"/>
              </a:spcBef>
              <a:spcAft>
                <a:spcPts val="1200"/>
              </a:spcAft>
              <a:buNone/>
            </a:pPr>
            <a:r>
              <a:t/>
            </a:r>
            <a:endParaRPr/>
          </a:p>
        </p:txBody>
      </p:sp>
      <p:pic>
        <p:nvPicPr>
          <p:cNvPr id="174" name="Google Shape;174;p28"/>
          <p:cNvPicPr preferRelativeResize="0"/>
          <p:nvPr/>
        </p:nvPicPr>
        <p:blipFill>
          <a:blip r:embed="rId3">
            <a:alphaModFix/>
          </a:blip>
          <a:stretch>
            <a:fillRect/>
          </a:stretch>
        </p:blipFill>
        <p:spPr>
          <a:xfrm>
            <a:off x="3411088" y="4142600"/>
            <a:ext cx="2321825" cy="63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Responsywne obrazy</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Odpowiednie ustawienie wysokości i szerokości obrazów zapobiega takim sytuacjom:</a:t>
            </a:r>
            <a:endParaRPr/>
          </a:p>
        </p:txBody>
      </p:sp>
      <p:pic>
        <p:nvPicPr>
          <p:cNvPr id="181" name="Google Shape;181;p29"/>
          <p:cNvPicPr preferRelativeResize="0"/>
          <p:nvPr/>
        </p:nvPicPr>
        <p:blipFill>
          <a:blip r:embed="rId3">
            <a:alphaModFix/>
          </a:blip>
          <a:stretch>
            <a:fillRect/>
          </a:stretch>
        </p:blipFill>
        <p:spPr>
          <a:xfrm>
            <a:off x="1301125" y="1924200"/>
            <a:ext cx="2717626" cy="3093501"/>
          </a:xfrm>
          <a:prstGeom prst="rect">
            <a:avLst/>
          </a:prstGeom>
          <a:noFill/>
          <a:ln>
            <a:noFill/>
          </a:ln>
        </p:spPr>
      </p:pic>
      <p:cxnSp>
        <p:nvCxnSpPr>
          <p:cNvPr id="182" name="Google Shape;182;p29"/>
          <p:cNvCxnSpPr/>
          <p:nvPr/>
        </p:nvCxnSpPr>
        <p:spPr>
          <a:xfrm>
            <a:off x="871500" y="3321200"/>
            <a:ext cx="2733600" cy="1575900"/>
          </a:xfrm>
          <a:prstGeom prst="straightConnector1">
            <a:avLst/>
          </a:prstGeom>
          <a:noFill/>
          <a:ln cap="flat" cmpd="sng" w="38100">
            <a:solidFill>
              <a:srgbClr val="FF0000"/>
            </a:solidFill>
            <a:prstDash val="solid"/>
            <a:round/>
            <a:headEnd len="med" w="med" type="none"/>
            <a:tailEnd len="med" w="med" type="triangle"/>
          </a:ln>
        </p:spPr>
      </p:cxnSp>
      <p:pic>
        <p:nvPicPr>
          <p:cNvPr id="183" name="Google Shape;183;p29"/>
          <p:cNvPicPr preferRelativeResize="0"/>
          <p:nvPr/>
        </p:nvPicPr>
        <p:blipFill>
          <a:blip r:embed="rId4">
            <a:alphaModFix/>
          </a:blip>
          <a:stretch>
            <a:fillRect/>
          </a:stretch>
        </p:blipFill>
        <p:spPr>
          <a:xfrm>
            <a:off x="4603247" y="2636897"/>
            <a:ext cx="3646951" cy="159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 name="Google Shape;18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Jeżeli chcemy by obrazy skalowały się w górę i w dół, musimy dodać styl </a:t>
            </a:r>
            <a:r>
              <a:rPr i="1" lang="en"/>
              <a:t>width=100% </a:t>
            </a:r>
            <a:r>
              <a:rPr lang="en"/>
              <a:t>i </a:t>
            </a:r>
            <a:r>
              <a:rPr i="1" lang="en"/>
              <a:t>height=auto </a:t>
            </a:r>
            <a:r>
              <a:rPr lang="en"/>
              <a:t>w CSS</a:t>
            </a:r>
            <a:endParaRPr/>
          </a:p>
          <a:p>
            <a:pPr indent="-342900" lvl="0" marL="457200" rtl="0" algn="l">
              <a:spcBef>
                <a:spcPts val="0"/>
              </a:spcBef>
              <a:spcAft>
                <a:spcPts val="0"/>
              </a:spcAft>
              <a:buSzPts val="1800"/>
              <a:buChar char="-"/>
            </a:pPr>
            <a:r>
              <a:rPr lang="en"/>
              <a:t>Może to mieć negatywne konsekwencje, np. obraz rozciągnie się poza swoją rozdzielczość i będzie rozmazany</a:t>
            </a:r>
            <a:endParaRPr/>
          </a:p>
          <a:p>
            <a:pPr indent="-342900" lvl="0" marL="457200" rtl="0" algn="l">
              <a:spcBef>
                <a:spcPts val="0"/>
              </a:spcBef>
              <a:spcAft>
                <a:spcPts val="0"/>
              </a:spcAft>
              <a:buSzPts val="1800"/>
              <a:buChar char="-"/>
            </a:pPr>
            <a:r>
              <a:rPr lang="en"/>
              <a:t>Lepszą alternatywą jest ustawienie </a:t>
            </a:r>
            <a:r>
              <a:rPr i="1" lang="en"/>
              <a:t>max-width=100% </a:t>
            </a:r>
            <a:r>
              <a:rPr lang="en"/>
              <a:t>i </a:t>
            </a:r>
            <a:r>
              <a:rPr i="1" lang="en"/>
              <a:t>height=auto </a:t>
            </a:r>
            <a:r>
              <a:rPr lang="en"/>
              <a:t>w CSS</a:t>
            </a:r>
            <a:endParaRPr/>
          </a:p>
          <a:p>
            <a:pPr indent="-342900" lvl="0" marL="457200" rtl="0" algn="l">
              <a:spcBef>
                <a:spcPts val="0"/>
              </a:spcBef>
              <a:spcAft>
                <a:spcPts val="0"/>
              </a:spcAft>
              <a:buSzPts val="1800"/>
              <a:buChar char="-"/>
            </a:pPr>
            <a:r>
              <a:rPr lang="en"/>
              <a:t>Dzięki temu obraz będzie skalował się w dół i w górę, ale nigdy powyżej swojego oryginalnego rozmiaru</a:t>
            </a:r>
            <a:endParaRPr/>
          </a:p>
        </p:txBody>
      </p:sp>
      <p:sp>
        <p:nvSpPr>
          <p:cNvPr id="190" name="Google Shape;190;p30"/>
          <p:cNvSpPr txBox="1"/>
          <p:nvPr/>
        </p:nvSpPr>
        <p:spPr>
          <a:xfrm>
            <a:off x="1078800" y="3953275"/>
            <a:ext cx="69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Zadanie: Otwórz plik example1.html i </a:t>
            </a:r>
            <a:r>
              <a:rPr lang="en">
                <a:solidFill>
                  <a:schemeClr val="accent3"/>
                </a:solidFill>
                <a:latin typeface="Average"/>
                <a:ea typeface="Average"/>
                <a:cs typeface="Average"/>
                <a:sym typeface="Average"/>
              </a:rPr>
              <a:t>sprawdź</a:t>
            </a:r>
            <a:r>
              <a:rPr lang="en">
                <a:solidFill>
                  <a:schemeClr val="accent3"/>
                </a:solidFill>
                <a:latin typeface="Average"/>
                <a:ea typeface="Average"/>
                <a:cs typeface="Average"/>
                <a:sym typeface="Average"/>
              </a:rPr>
              <a:t> jak wygląda kod CSS i jak zachowują się obrazy w przeglądarce</a:t>
            </a:r>
            <a:endParaRPr>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Layout Strony - wprowadzenie</a:t>
            </a:r>
            <a:endParaRPr/>
          </a:p>
        </p:txBody>
      </p:sp>
      <p:sp>
        <p:nvSpPr>
          <p:cNvPr id="196" name="Google Shape;196;p31"/>
          <p:cNvSpPr txBox="1"/>
          <p:nvPr>
            <p:ph idx="1" type="body"/>
          </p:nvPr>
        </p:nvSpPr>
        <p:spPr>
          <a:xfrm>
            <a:off x="311700" y="1152475"/>
            <a:ext cx="8520600" cy="3870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Elementy</a:t>
            </a:r>
            <a:r>
              <a:rPr lang="en"/>
              <a:t> na stronie mają swoje domyślne pozycje i zachowania, które możemy modyfikować dzięki różnym technikom i narzędziom</a:t>
            </a:r>
            <a:endParaRPr/>
          </a:p>
          <a:p>
            <a:pPr indent="-342900" lvl="0" marL="457200" rtl="0" algn="l">
              <a:spcBef>
                <a:spcPts val="0"/>
              </a:spcBef>
              <a:spcAft>
                <a:spcPts val="0"/>
              </a:spcAft>
              <a:buSzPts val="1800"/>
              <a:buChar char="-"/>
            </a:pPr>
            <a:r>
              <a:rPr lang="en"/>
              <a:t>Sprawdź plik example1.html w którym są 2 listy o takiej samej zawartości i porównaj stylujące je fragmenty CSS. Semantycznie listy są praktycznie identyczne.</a:t>
            </a:r>
            <a:endParaRPr/>
          </a:p>
          <a:p>
            <a:pPr indent="-342900" lvl="0" marL="457200" rtl="0" algn="l">
              <a:spcBef>
                <a:spcPts val="0"/>
              </a:spcBef>
              <a:spcAft>
                <a:spcPts val="0"/>
              </a:spcAft>
              <a:buSzPts val="1800"/>
              <a:buChar char="-"/>
            </a:pPr>
            <a:r>
              <a:rPr lang="en"/>
              <a:t>Dla użytkownika są one wizualnie różne, ale boty i czytniki ekranu (na przykład takie, które pozwalają osobom niewidomym “czytać” strony) nadal widzą je w postaci semantycznej. </a:t>
            </a:r>
            <a:endParaRPr/>
          </a:p>
          <a:p>
            <a:pPr indent="-342900" lvl="0" marL="457200" rtl="0" algn="l">
              <a:spcBef>
                <a:spcPts val="0"/>
              </a:spcBef>
              <a:spcAft>
                <a:spcPts val="0"/>
              </a:spcAft>
              <a:buSzPts val="1800"/>
              <a:buChar char="-"/>
            </a:pPr>
            <a:r>
              <a:rPr lang="en"/>
              <a:t>Odpowiednie dobranie technik modyfikowania layoutu jest kluczowe dla dostępności naszej strony internetowej</a:t>
            </a:r>
            <a:endParaRPr/>
          </a:p>
          <a:p>
            <a:pPr indent="-342900" lvl="0" marL="457200" rtl="0" algn="l">
              <a:spcBef>
                <a:spcPts val="0"/>
              </a:spcBef>
              <a:spcAft>
                <a:spcPts val="0"/>
              </a:spcAft>
              <a:buSzPts val="1800"/>
              <a:buChar char="-"/>
            </a:pPr>
            <a:r>
              <a:rPr lang="en"/>
              <a:t>Dostępność jest także ważna dla botów Googla, które na jej podstawie mogą umieścić naszą stronę wyżej, lub niżej w wynikach wyszukiwania</a:t>
            </a:r>
            <a:endParaRPr/>
          </a:p>
          <a:p>
            <a:pPr indent="-342900" lvl="0" marL="457200" rtl="0" algn="l">
              <a:spcBef>
                <a:spcPts val="0"/>
              </a:spcBef>
              <a:spcAft>
                <a:spcPts val="0"/>
              </a:spcAft>
              <a:buSzPts val="1800"/>
              <a:buChar char="-"/>
            </a:pPr>
            <a:r>
              <a:rPr lang="en"/>
              <a:t>Pamiętaj, żeby zmiany wizualne zawsze miały sens, gdy porówna się je z kodem strony!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Organizacja zajęć</a:t>
            </a:r>
            <a:endParaRPr/>
          </a:p>
        </p:txBody>
      </p:sp>
      <p:sp>
        <p:nvSpPr>
          <p:cNvPr id="66" name="Google Shape;66;p14"/>
          <p:cNvSpPr txBox="1"/>
          <p:nvPr>
            <p:ph idx="1" type="body"/>
          </p:nvPr>
        </p:nvSpPr>
        <p:spPr>
          <a:xfrm>
            <a:off x="311700" y="1152475"/>
            <a:ext cx="8520600" cy="367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 przerwy po 10 minut, 1 przerwa na lunch 30 min (około godziny 12:30)</a:t>
            </a:r>
            <a:endParaRPr/>
          </a:p>
          <a:p>
            <a:pPr indent="-342900" lvl="0" marL="457200" rtl="0" algn="l">
              <a:spcBef>
                <a:spcPts val="0"/>
              </a:spcBef>
              <a:spcAft>
                <a:spcPts val="0"/>
              </a:spcAft>
              <a:buSzPts val="1800"/>
              <a:buChar char="-"/>
            </a:pPr>
            <a:r>
              <a:rPr lang="en"/>
              <a:t>W trakcie zajęć zgłaszamy, gdy utkniemy</a:t>
            </a:r>
            <a:endParaRPr/>
          </a:p>
          <a:p>
            <a:pPr indent="-342900" lvl="0" marL="457200" rtl="0" algn="l">
              <a:spcBef>
                <a:spcPts val="0"/>
              </a:spcBef>
              <a:spcAft>
                <a:spcPts val="0"/>
              </a:spcAft>
              <a:buSzPts val="1800"/>
              <a:buChar char="-"/>
            </a:pPr>
            <a:r>
              <a:rPr lang="en"/>
              <a:t>Nie ma głupich pytań</a:t>
            </a:r>
            <a:endParaRPr/>
          </a:p>
          <a:p>
            <a:pPr indent="-342900" lvl="0" marL="457200" rtl="0" algn="l">
              <a:spcBef>
                <a:spcPts val="0"/>
              </a:spcBef>
              <a:spcAft>
                <a:spcPts val="0"/>
              </a:spcAft>
              <a:buSzPts val="1800"/>
              <a:buChar char="-"/>
            </a:pPr>
            <a:r>
              <a:rPr lang="en"/>
              <a:t>Do zadań używamy plików z Dysku Google z folderu DB</a:t>
            </a:r>
            <a:endParaRPr/>
          </a:p>
          <a:p>
            <a:pPr indent="-342900" lvl="0" marL="457200" rtl="0" algn="l">
              <a:spcBef>
                <a:spcPts val="0"/>
              </a:spcBef>
              <a:spcAft>
                <a:spcPts val="0"/>
              </a:spcAft>
              <a:buSzPts val="1800"/>
              <a:buChar char="-"/>
            </a:pPr>
            <a:r>
              <a:rPr lang="en"/>
              <a:t>Każde zadanie posiada folder </a:t>
            </a:r>
            <a:r>
              <a:rPr i="1" lang="en"/>
              <a:t>starter </a:t>
            </a:r>
            <a:r>
              <a:rPr lang="en"/>
              <a:t>w którym wykonujecie zadanie</a:t>
            </a:r>
            <a:endParaRPr/>
          </a:p>
          <a:p>
            <a:pPr indent="-342900" lvl="0" marL="457200" rtl="0" algn="l">
              <a:spcBef>
                <a:spcPts val="0"/>
              </a:spcBef>
              <a:spcAft>
                <a:spcPts val="0"/>
              </a:spcAft>
              <a:buSzPts val="1800"/>
              <a:buChar char="-"/>
            </a:pPr>
            <a:r>
              <a:rPr lang="en"/>
              <a:t>Folderu </a:t>
            </a:r>
            <a:r>
              <a:rPr i="1" lang="en"/>
              <a:t>final </a:t>
            </a:r>
            <a:r>
              <a:rPr lang="en"/>
              <a:t>staramy się nie podglądać, zawiera on gotowe rozwiązanie</a:t>
            </a:r>
            <a:endParaRPr/>
          </a:p>
          <a:p>
            <a:pPr indent="-342900" lvl="0" marL="457200" rtl="0" algn="l">
              <a:spcBef>
                <a:spcPts val="0"/>
              </a:spcBef>
              <a:spcAft>
                <a:spcPts val="0"/>
              </a:spcAft>
              <a:buSzPts val="1800"/>
              <a:buChar char="-"/>
            </a:pPr>
            <a:r>
              <a:rPr lang="en"/>
              <a:t>Plik zrodla.md zawiera źródła przydatne do używania w trakcie zajęć i nauki po zajęciach </a:t>
            </a:r>
            <a:endParaRPr/>
          </a:p>
          <a:p>
            <a:pPr indent="-342900" lvl="0" marL="457200" rtl="0" algn="l">
              <a:spcBef>
                <a:spcPts val="0"/>
              </a:spcBef>
              <a:spcAft>
                <a:spcPts val="0"/>
              </a:spcAft>
              <a:buSzPts val="1800"/>
              <a:buChar char="-"/>
            </a:pPr>
            <a:r>
              <a:rPr lang="en"/>
              <a:t>Otwieramy folder </a:t>
            </a:r>
            <a:r>
              <a:rPr i="1" lang="en"/>
              <a:t>RWD </a:t>
            </a:r>
            <a:r>
              <a:rPr lang="en"/>
              <a:t>przez VS Code i wykonujemy zadania nawigując w folderach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Podstawowe techniki zarządzania layoutem</a:t>
            </a:r>
            <a:endParaRPr/>
          </a:p>
        </p:txBody>
      </p:sp>
      <p:sp>
        <p:nvSpPr>
          <p:cNvPr id="202" name="Google Shape;202;p32"/>
          <p:cNvSpPr txBox="1"/>
          <p:nvPr>
            <p:ph idx="1" type="body"/>
          </p:nvPr>
        </p:nvSpPr>
        <p:spPr>
          <a:xfrm>
            <a:off x="311700" y="1152475"/>
            <a:ext cx="8520600" cy="383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Właściwość </a:t>
            </a:r>
            <a:r>
              <a:rPr i="1" lang="en"/>
              <a:t>display </a:t>
            </a:r>
            <a:r>
              <a:rPr lang="en"/>
              <a:t>może modyfikować layout i cechy elementu. Na przykład możemy zmienić domyślną wartość dla tagu &lt;div&gt; z </a:t>
            </a:r>
            <a:r>
              <a:rPr i="1" lang="en"/>
              <a:t>display: block, </a:t>
            </a:r>
            <a:r>
              <a:rPr lang="en"/>
              <a:t>nadpisując ją za pomocą kodu CSS na </a:t>
            </a:r>
            <a:r>
              <a:rPr i="1" lang="en"/>
              <a:t>display: inline-block</a:t>
            </a:r>
            <a:r>
              <a:rPr lang="en"/>
              <a:t>, by dany &lt;div&gt; przestał domyślnie zabierać całą szerokość okna przeglądarki</a:t>
            </a:r>
            <a:endParaRPr/>
          </a:p>
          <a:p>
            <a:pPr indent="-342900" lvl="0" marL="457200" rtl="0" algn="l">
              <a:spcBef>
                <a:spcPts val="0"/>
              </a:spcBef>
              <a:spcAft>
                <a:spcPts val="0"/>
              </a:spcAft>
              <a:buSzPts val="1800"/>
              <a:buChar char="-"/>
            </a:pPr>
            <a:r>
              <a:rPr lang="en"/>
              <a:t>Wartości </a:t>
            </a:r>
            <a:r>
              <a:rPr i="1" lang="en"/>
              <a:t>display, </a:t>
            </a:r>
            <a:r>
              <a:rPr lang="en"/>
              <a:t>to </a:t>
            </a:r>
            <a:r>
              <a:rPr i="1" lang="en"/>
              <a:t>inline, flex, grid, block, inline-block, none</a:t>
            </a:r>
            <a:r>
              <a:rPr lang="en"/>
              <a:t> (usuwa element z warstwy wizualnej, ale zostawia go w kodzie strony)</a:t>
            </a:r>
            <a:endParaRPr/>
          </a:p>
          <a:p>
            <a:pPr indent="-342900" lvl="0" marL="457200" rtl="0" algn="l">
              <a:spcBef>
                <a:spcPts val="0"/>
              </a:spcBef>
              <a:spcAft>
                <a:spcPts val="0"/>
              </a:spcAft>
              <a:buSzPts val="1800"/>
              <a:buChar char="-"/>
            </a:pPr>
            <a:r>
              <a:rPr lang="en"/>
              <a:t>Właściwość </a:t>
            </a:r>
            <a:r>
              <a:rPr i="1" lang="en"/>
              <a:t>position </a:t>
            </a:r>
            <a:r>
              <a:rPr lang="en"/>
              <a:t>kontroluje jak element zachowuje się wizualnie i wobec innych elementów strony. Możliwe wartości to </a:t>
            </a:r>
            <a:r>
              <a:rPr i="1" lang="en"/>
              <a:t>static, relative, absolute, fixed, sticky</a:t>
            </a:r>
            <a:endParaRPr i="1"/>
          </a:p>
          <a:p>
            <a:pPr indent="-342900" lvl="0" marL="457200" rtl="0" algn="l">
              <a:lnSpc>
                <a:spcPct val="100000"/>
              </a:lnSpc>
              <a:spcBef>
                <a:spcPts val="0"/>
              </a:spcBef>
              <a:spcAft>
                <a:spcPts val="0"/>
              </a:spcAft>
              <a:buSzPts val="1800"/>
              <a:buChar char="-"/>
            </a:pPr>
            <a:r>
              <a:rPr lang="en"/>
              <a:t>z-index: określa który z nakładających się na siebie elementów jest “na górze”. </a:t>
            </a:r>
            <a:endParaRPr/>
          </a:p>
          <a:p>
            <a:pPr indent="0" lvl="0" marL="457200" rtl="0" algn="l">
              <a:lnSpc>
                <a:spcPct val="100000"/>
              </a:lnSpc>
              <a:spcBef>
                <a:spcPts val="0"/>
              </a:spcBef>
              <a:spcAft>
                <a:spcPts val="0"/>
              </a:spcAft>
              <a:buNone/>
            </a:pPr>
            <a:r>
              <a:t/>
            </a:r>
            <a:endParaRPr/>
          </a:p>
          <a:p>
            <a:pPr indent="0" lvl="0" marL="0" rtl="0" algn="l">
              <a:spcBef>
                <a:spcPts val="0"/>
              </a:spcBef>
              <a:spcAft>
                <a:spcPts val="1200"/>
              </a:spcAft>
              <a:buNone/>
            </a:pPr>
            <a:r>
              <a:rPr lang="en" sz="1300"/>
              <a:t>Powinieneś już znać podstawy wyżej wymienionych technik, ale w razie czego możesz wspomóc się źródłami 5.a, b, c, d</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Szybka powtórka - display:</a:t>
            </a:r>
            <a:endParaRPr/>
          </a:p>
        </p:txBody>
      </p:sp>
      <p:sp>
        <p:nvSpPr>
          <p:cNvPr id="208" name="Google Shape;20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block</a:t>
            </a:r>
            <a:r>
              <a:rPr lang="en"/>
              <a:t> - tworzy blok, który jest jedynym blokiem w swoim wierszu strony</a:t>
            </a:r>
            <a:endParaRPr/>
          </a:p>
          <a:p>
            <a:pPr indent="-342900" lvl="0" marL="457200" rtl="0" algn="l">
              <a:spcBef>
                <a:spcPts val="0"/>
              </a:spcBef>
              <a:spcAft>
                <a:spcPts val="0"/>
              </a:spcAft>
              <a:buSzPts val="1800"/>
              <a:buChar char="-"/>
            </a:pPr>
            <a:r>
              <a:rPr lang="en"/>
              <a:t>inline-block</a:t>
            </a:r>
            <a:r>
              <a:rPr lang="en"/>
              <a:t> - tworzy blok, który jeżeli jest miejsce, nie będzie jedynym blokiem w linii</a:t>
            </a:r>
            <a:endParaRPr/>
          </a:p>
          <a:p>
            <a:pPr indent="-342900" lvl="0" marL="457200" rtl="0" algn="l">
              <a:spcBef>
                <a:spcPts val="0"/>
              </a:spcBef>
              <a:spcAft>
                <a:spcPts val="0"/>
              </a:spcAft>
              <a:buSzPts val="1800"/>
              <a:buChar char="-"/>
            </a:pPr>
            <a:r>
              <a:rPr lang="en"/>
              <a:t>none</a:t>
            </a:r>
            <a:r>
              <a:rPr lang="en"/>
              <a:t> - element istnieje w kodzie strony, ale jest niewidoczny i nie wpływa na layout</a:t>
            </a:r>
            <a:endParaRPr/>
          </a:p>
          <a:p>
            <a:pPr indent="-342900" lvl="0" marL="457200" rtl="0" algn="l">
              <a:spcBef>
                <a:spcPts val="0"/>
              </a:spcBef>
              <a:spcAft>
                <a:spcPts val="0"/>
              </a:spcAft>
              <a:buSzPts val="1800"/>
              <a:buChar char="-"/>
            </a:pPr>
            <a:r>
              <a:rPr lang="en"/>
              <a:t>flex i grid - poznamy dziś w kolejnych rozdziałach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Szybka powtórka - position:</a:t>
            </a:r>
            <a:endParaRPr/>
          </a:p>
        </p:txBody>
      </p:sp>
      <p:sp>
        <p:nvSpPr>
          <p:cNvPr id="214" name="Google Shape;214;p34"/>
          <p:cNvSpPr txBox="1"/>
          <p:nvPr>
            <p:ph idx="1" type="body"/>
          </p:nvPr>
        </p:nvSpPr>
        <p:spPr>
          <a:xfrm>
            <a:off x="311700" y="1152475"/>
            <a:ext cx="8520600" cy="3815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static</a:t>
            </a:r>
            <a:r>
              <a:rPr lang="en" sz="1700"/>
              <a:t> - wartość domyślna. Element pozycjonuje się względem innych elementów strony. Z-index nie działa tylko dla tego elementu*.</a:t>
            </a:r>
            <a:endParaRPr sz="1700"/>
          </a:p>
          <a:p>
            <a:pPr indent="-336550" lvl="0" marL="457200" rtl="0" algn="l">
              <a:spcBef>
                <a:spcPts val="0"/>
              </a:spcBef>
              <a:spcAft>
                <a:spcPts val="0"/>
              </a:spcAft>
              <a:buSzPts val="1700"/>
              <a:buChar char="-"/>
            </a:pPr>
            <a:r>
              <a:rPr lang="en" sz="1700"/>
              <a:t>relative</a:t>
            </a:r>
            <a:r>
              <a:rPr lang="en" sz="1700"/>
              <a:t> - element pozostaje w domyślnej pozycji, ale możemy przesuwać go relatywnie do jego oryginalnego położenia (np </a:t>
            </a:r>
            <a:r>
              <a:rPr i="1" lang="en" sz="1700"/>
              <a:t>top: 5px</a:t>
            </a:r>
            <a:r>
              <a:rPr lang="en" sz="1700"/>
              <a:t> przesunie go o 5px w dół). Uwaga! W początkowym miejscu pozostanie “dziura” po tym elemencie</a:t>
            </a:r>
            <a:endParaRPr sz="1700"/>
          </a:p>
          <a:p>
            <a:pPr indent="-336550" lvl="0" marL="457200" rtl="0" algn="l">
              <a:spcBef>
                <a:spcPts val="0"/>
              </a:spcBef>
              <a:spcAft>
                <a:spcPts val="0"/>
              </a:spcAft>
              <a:buSzPts val="1700"/>
              <a:buChar char="-"/>
            </a:pPr>
            <a:r>
              <a:rPr lang="en" sz="1700"/>
              <a:t>absolute</a:t>
            </a:r>
            <a:r>
              <a:rPr lang="en" sz="1700"/>
              <a:t> - element jest usunięty ze swojej pozycji i nie jest rezerwowane dla niego miejsce. Pojawia się relatywnie do swojego najbliższego rodzica/przodka, który ma określone position, lub zawierającego go bloku. Także można go przesuwać.</a:t>
            </a:r>
            <a:endParaRPr sz="1700"/>
          </a:p>
          <a:p>
            <a:pPr indent="-336550" lvl="0" marL="457200" rtl="0" algn="l">
              <a:spcBef>
                <a:spcPts val="0"/>
              </a:spcBef>
              <a:spcAft>
                <a:spcPts val="0"/>
              </a:spcAft>
              <a:buSzPts val="1700"/>
              <a:buChar char="-"/>
            </a:pPr>
            <a:r>
              <a:rPr lang="en" sz="1700"/>
              <a:t>fixed</a:t>
            </a:r>
            <a:r>
              <a:rPr lang="en" sz="1700"/>
              <a:t> - element zostaje usunięty z pozycji i “przyklejony” do jednego miejsca na ekranie. Można go przesuwać</a:t>
            </a:r>
            <a:endParaRPr sz="1700"/>
          </a:p>
          <a:p>
            <a:pPr indent="-336550" lvl="0" marL="457200" rtl="0" algn="l">
              <a:spcBef>
                <a:spcPts val="0"/>
              </a:spcBef>
              <a:spcAft>
                <a:spcPts val="0"/>
              </a:spcAft>
              <a:buSzPts val="1700"/>
              <a:buChar char="-"/>
            </a:pPr>
            <a:r>
              <a:rPr lang="en" sz="1700"/>
              <a:t>sticky</a:t>
            </a:r>
            <a:r>
              <a:rPr lang="en" sz="1700"/>
              <a:t> - element ma swoją pozycję i przykleja się do góry scrollowanego elementu, który jest jego rodzicem/przodkiem</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Tabele</a:t>
            </a:r>
            <a:endParaRPr/>
          </a:p>
        </p:txBody>
      </p:sp>
      <p:sp>
        <p:nvSpPr>
          <p:cNvPr id="220" name="Google Shape;220;p35"/>
          <p:cNvSpPr txBox="1"/>
          <p:nvPr>
            <p:ph idx="1" type="body"/>
          </p:nvPr>
        </p:nvSpPr>
        <p:spPr>
          <a:xfrm>
            <a:off x="311700" y="1152475"/>
            <a:ext cx="6624000" cy="279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Wykorzystywane były do tworzenia layoutów stron, zanim pojawiły się narzędzia takie jak flexbox i grid</a:t>
            </a:r>
            <a:endParaRPr/>
          </a:p>
          <a:p>
            <a:pPr indent="-342900" lvl="0" marL="457200" rtl="0" algn="l">
              <a:spcBef>
                <a:spcPts val="0"/>
              </a:spcBef>
              <a:spcAft>
                <a:spcPts val="0"/>
              </a:spcAft>
              <a:buSzPts val="1800"/>
              <a:buChar char="-"/>
            </a:pPr>
            <a:r>
              <a:rPr lang="en"/>
              <a:t>Nadal wykorzystywane są do tworzenia layoutów e-maili (programy pocztowe są często mocno w tyle z obsługą nowych funkcji HTML i CSS)</a:t>
            </a:r>
            <a:endParaRPr/>
          </a:p>
          <a:p>
            <a:pPr indent="-342900" lvl="0" marL="457200" rtl="0" algn="l">
              <a:spcBef>
                <a:spcPts val="0"/>
              </a:spcBef>
              <a:spcAft>
                <a:spcPts val="0"/>
              </a:spcAft>
              <a:buSzPts val="1800"/>
              <a:buChar char="-"/>
            </a:pPr>
            <a:r>
              <a:rPr lang="en"/>
              <a:t>Podstawowe elementy tabel to: &lt;table&gt; (cała tabela), &lt;tr&gt; (table row - wiersz tabeli), &lt;th&gt; (table header - wiersz tytułowy), &lt;td&gt; (table data - pojedyncza komórka tabeli)</a:t>
            </a:r>
            <a:endParaRPr/>
          </a:p>
        </p:txBody>
      </p:sp>
      <p:pic>
        <p:nvPicPr>
          <p:cNvPr id="221" name="Google Shape;221;p35"/>
          <p:cNvPicPr preferRelativeResize="0"/>
          <p:nvPr/>
        </p:nvPicPr>
        <p:blipFill>
          <a:blip r:embed="rId3">
            <a:alphaModFix/>
          </a:blip>
          <a:stretch>
            <a:fillRect/>
          </a:stretch>
        </p:blipFill>
        <p:spPr>
          <a:xfrm>
            <a:off x="311700" y="3945800"/>
            <a:ext cx="4256576" cy="1048725"/>
          </a:xfrm>
          <a:prstGeom prst="rect">
            <a:avLst/>
          </a:prstGeom>
          <a:noFill/>
          <a:ln>
            <a:noFill/>
          </a:ln>
        </p:spPr>
      </p:pic>
      <p:cxnSp>
        <p:nvCxnSpPr>
          <p:cNvPr id="222" name="Google Shape;222;p35"/>
          <p:cNvCxnSpPr/>
          <p:nvPr/>
        </p:nvCxnSpPr>
        <p:spPr>
          <a:xfrm flipH="1">
            <a:off x="4449401" y="4465675"/>
            <a:ext cx="1581900" cy="9000"/>
          </a:xfrm>
          <a:prstGeom prst="straightConnector1">
            <a:avLst/>
          </a:prstGeom>
          <a:noFill/>
          <a:ln cap="flat" cmpd="sng" w="28575">
            <a:solidFill>
              <a:srgbClr val="FF0000"/>
            </a:solidFill>
            <a:prstDash val="solid"/>
            <a:round/>
            <a:headEnd len="med" w="med" type="diamond"/>
            <a:tailEnd len="med" w="med" type="triangle"/>
          </a:ln>
        </p:spPr>
      </p:cxnSp>
      <p:sp>
        <p:nvSpPr>
          <p:cNvPr id="223" name="Google Shape;223;p35"/>
          <p:cNvSpPr txBox="1"/>
          <p:nvPr/>
        </p:nvSpPr>
        <p:spPr>
          <a:xfrm>
            <a:off x="6031300" y="4230750"/>
            <a:ext cx="514500" cy="478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Average"/>
                <a:ea typeface="Average"/>
                <a:cs typeface="Average"/>
                <a:sym typeface="Average"/>
              </a:rPr>
              <a:t>TR</a:t>
            </a:r>
            <a:endParaRPr sz="1800">
              <a:solidFill>
                <a:srgbClr val="FF0000"/>
              </a:solidFill>
              <a:latin typeface="Average"/>
              <a:ea typeface="Average"/>
              <a:cs typeface="Average"/>
              <a:sym typeface="Average"/>
            </a:endParaRPr>
          </a:p>
        </p:txBody>
      </p:sp>
      <p:pic>
        <p:nvPicPr>
          <p:cNvPr id="224" name="Google Shape;224;p35"/>
          <p:cNvPicPr preferRelativeResize="0"/>
          <p:nvPr/>
        </p:nvPicPr>
        <p:blipFill>
          <a:blip r:embed="rId4">
            <a:alphaModFix/>
          </a:blip>
          <a:stretch>
            <a:fillRect/>
          </a:stretch>
        </p:blipFill>
        <p:spPr>
          <a:xfrm>
            <a:off x="7056791" y="0"/>
            <a:ext cx="2087217" cy="5143500"/>
          </a:xfrm>
          <a:prstGeom prst="rect">
            <a:avLst/>
          </a:prstGeom>
          <a:noFill/>
          <a:ln>
            <a:noFill/>
          </a:ln>
        </p:spPr>
      </p:pic>
      <p:sp>
        <p:nvSpPr>
          <p:cNvPr id="225" name="Google Shape;225;p35"/>
          <p:cNvSpPr txBox="1"/>
          <p:nvPr/>
        </p:nvSpPr>
        <p:spPr>
          <a:xfrm>
            <a:off x="5886200" y="108275"/>
            <a:ext cx="1170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example1.html</a:t>
            </a:r>
            <a:endParaRPr sz="900">
              <a:solidFill>
                <a:schemeClr val="accent3"/>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Posługując się przykładem z example1.html i źródłami 6.a i 6.b, stwórz tabelę o następujących właściwościach:</a:t>
            </a:r>
            <a:endParaRPr/>
          </a:p>
          <a:p>
            <a:pPr indent="-342900" lvl="0" marL="457200" rtl="0" algn="l">
              <a:spcBef>
                <a:spcPts val="1200"/>
              </a:spcBef>
              <a:spcAft>
                <a:spcPts val="0"/>
              </a:spcAft>
              <a:buSzPts val="1800"/>
              <a:buChar char="-"/>
            </a:pPr>
            <a:r>
              <a:rPr lang="en"/>
              <a:t>3 kolumny</a:t>
            </a:r>
            <a:endParaRPr/>
          </a:p>
          <a:p>
            <a:pPr indent="-342900" lvl="0" marL="457200" rtl="0" algn="l">
              <a:spcBef>
                <a:spcPts val="0"/>
              </a:spcBef>
              <a:spcAft>
                <a:spcPts val="0"/>
              </a:spcAft>
              <a:buSzPts val="1800"/>
              <a:buChar char="-"/>
            </a:pPr>
            <a:r>
              <a:rPr lang="en"/>
              <a:t>3 wiersze (w tym 1 tytułowy)</a:t>
            </a:r>
            <a:endParaRPr/>
          </a:p>
          <a:p>
            <a:pPr indent="-342900" lvl="0" marL="457200" rtl="0" algn="l">
              <a:spcBef>
                <a:spcPts val="0"/>
              </a:spcBef>
              <a:spcAft>
                <a:spcPts val="0"/>
              </a:spcAft>
              <a:buSzPts val="1800"/>
              <a:buChar char="-"/>
            </a:pPr>
            <a:r>
              <a:rPr lang="en"/>
              <a:t>Zawartość dowolna (może być </a:t>
            </a:r>
            <a:r>
              <a:rPr i="1" lang="en"/>
              <a:t>Lorem Ipsum</a:t>
            </a:r>
            <a:r>
              <a:rPr lang="en"/>
              <a:t>)</a:t>
            </a:r>
            <a:endParaRPr/>
          </a:p>
          <a:p>
            <a:pPr indent="-342900" lvl="0" marL="457200" rtl="0" algn="l">
              <a:spcBef>
                <a:spcPts val="0"/>
              </a:spcBef>
              <a:spcAft>
                <a:spcPts val="0"/>
              </a:spcAft>
              <a:buSzPts val="1800"/>
              <a:buChar char="-"/>
            </a:pPr>
            <a:r>
              <a:rPr lang="en"/>
              <a:t>Cała tabela szeroka na 500px;</a:t>
            </a:r>
            <a:endParaRPr/>
          </a:p>
          <a:p>
            <a:pPr indent="-342900" lvl="0" marL="457200" rtl="0" algn="l">
              <a:spcBef>
                <a:spcPts val="0"/>
              </a:spcBef>
              <a:spcAft>
                <a:spcPts val="0"/>
              </a:spcAft>
              <a:buSzPts val="1800"/>
              <a:buChar char="-"/>
            </a:pPr>
            <a:r>
              <a:rPr lang="en"/>
              <a:t>Pierwsza kolumna szeroka na 200px;</a:t>
            </a:r>
            <a:endParaRPr/>
          </a:p>
          <a:p>
            <a:pPr indent="-342900" lvl="0" marL="457200" rtl="0" algn="l">
              <a:spcBef>
                <a:spcPts val="0"/>
              </a:spcBef>
              <a:spcAft>
                <a:spcPts val="0"/>
              </a:spcAft>
              <a:buSzPts val="1800"/>
              <a:buChar char="-"/>
            </a:pPr>
            <a:r>
              <a:rPr lang="en"/>
              <a:t>Wiersz tytułowy pogrubiony border, mocno szare tło i biały kolor tekstu</a:t>
            </a:r>
            <a:endParaRPr/>
          </a:p>
          <a:p>
            <a:pPr indent="-342900" lvl="0" marL="457200" rtl="0" algn="l">
              <a:spcBef>
                <a:spcPts val="0"/>
              </a:spcBef>
              <a:spcAft>
                <a:spcPts val="0"/>
              </a:spcAft>
              <a:buSzPts val="1800"/>
              <a:buChar char="-"/>
            </a:pPr>
            <a:r>
              <a:rPr lang="en"/>
              <a:t>Reszta tabeli border 1px, tło delikatnie żółte, tekst czarny</a:t>
            </a:r>
            <a:endParaRPr/>
          </a:p>
          <a:p>
            <a:pPr indent="-342900" lvl="0" marL="457200" rtl="0" algn="l">
              <a:spcBef>
                <a:spcPts val="0"/>
              </a:spcBef>
              <a:spcAft>
                <a:spcPts val="0"/>
              </a:spcAft>
              <a:buSzPts val="1800"/>
              <a:buChar char="-"/>
            </a:pPr>
            <a:r>
              <a:rPr lang="en"/>
              <a:t>Padding w każdej komórce 3px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Breakpoints</a:t>
            </a:r>
            <a:endParaRPr/>
          </a:p>
        </p:txBody>
      </p:sp>
      <p:sp>
        <p:nvSpPr>
          <p:cNvPr id="237" name="Google Shape;23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Breakpoints to wartości szerokości strony, wyrażone w pikselach, które powodują jakąś zmianę stylu, lub layoutu strony</a:t>
            </a:r>
            <a:endParaRPr/>
          </a:p>
          <a:p>
            <a:pPr indent="-342900" lvl="0" marL="457200" rtl="0" algn="l">
              <a:spcBef>
                <a:spcPts val="0"/>
              </a:spcBef>
              <a:spcAft>
                <a:spcPts val="0"/>
              </a:spcAft>
              <a:buSzPts val="1800"/>
              <a:buChar char="-"/>
            </a:pPr>
            <a:r>
              <a:rPr lang="en"/>
              <a:t>Używane do budowania responsywnych stron, w przypadkach, gdy strona musi wyglądać inaczej na różnych rozmiarach ekranów</a:t>
            </a:r>
            <a:endParaRPr/>
          </a:p>
          <a:p>
            <a:pPr indent="-342900" lvl="0" marL="457200" rtl="0" algn="l">
              <a:spcBef>
                <a:spcPts val="0"/>
              </a:spcBef>
              <a:spcAft>
                <a:spcPts val="0"/>
              </a:spcAft>
              <a:buSzPts val="1800"/>
              <a:buChar char="-"/>
            </a:pPr>
            <a:r>
              <a:rPr lang="en"/>
              <a:t>Liczbę breakpointów i wartość określa deweloper, zależnie od wyglądu strony. </a:t>
            </a:r>
            <a:endParaRPr/>
          </a:p>
          <a:p>
            <a:pPr indent="-342900" lvl="0" marL="457200" rtl="0" algn="l">
              <a:spcBef>
                <a:spcPts val="0"/>
              </a:spcBef>
              <a:spcAft>
                <a:spcPts val="0"/>
              </a:spcAft>
              <a:buSzPts val="1800"/>
              <a:buChar char="-"/>
            </a:pPr>
            <a:r>
              <a:rPr lang="en"/>
              <a:t>Zazwyczaj stosuje się breakpointy dla telefonów, tabletów, oraz komputerów. Można uwzględnić większe ekrany, jak na przykład smart TV, jeżeli nasza strona wygląda źle na tak dużych urządzeniach</a:t>
            </a:r>
            <a:endParaRPr/>
          </a:p>
          <a:p>
            <a:pPr indent="-342900" lvl="0" marL="457200" rtl="0" algn="l">
              <a:spcBef>
                <a:spcPts val="0"/>
              </a:spcBef>
              <a:spcAft>
                <a:spcPts val="0"/>
              </a:spcAft>
              <a:buSzPts val="1800"/>
              <a:buChar char="-"/>
            </a:pPr>
            <a:r>
              <a:rPr lang="en"/>
              <a:t>Przykładowe wartości breakpointów to: 360px+ (telefon), 560px+ (tablet), 770px+ (komputer)</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Media Queries</a:t>
            </a:r>
            <a:endParaRPr/>
          </a:p>
        </p:txBody>
      </p:sp>
      <p:sp>
        <p:nvSpPr>
          <p:cNvPr id="243" name="Google Shape;24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Pozwalają na zmianę stylowania na podstawie wykrytego typu urządzenia i jego cech</a:t>
            </a:r>
            <a:endParaRPr/>
          </a:p>
          <a:p>
            <a:pPr indent="-342900" lvl="0" marL="457200" rtl="0" algn="l">
              <a:spcBef>
                <a:spcPts val="0"/>
              </a:spcBef>
              <a:spcAft>
                <a:spcPts val="0"/>
              </a:spcAft>
              <a:buSzPts val="1800"/>
              <a:buChar char="-"/>
            </a:pPr>
            <a:r>
              <a:rPr lang="en"/>
              <a:t>Jest wiele możliwości użycia Media Queries, przeczytasz o wszystkich w źródłach 8.a i 8.b</a:t>
            </a:r>
            <a:endParaRPr/>
          </a:p>
          <a:p>
            <a:pPr indent="-342900" lvl="0" marL="457200" rtl="0" algn="l">
              <a:spcBef>
                <a:spcPts val="0"/>
              </a:spcBef>
              <a:spcAft>
                <a:spcPts val="0"/>
              </a:spcAft>
              <a:buSzPts val="1800"/>
              <a:buChar char="-"/>
            </a:pPr>
            <a:r>
              <a:rPr lang="en"/>
              <a:t>Najpierw użyjemy Media Query reagującego na szerokość ekranu urządzenia</a:t>
            </a:r>
            <a:endParaRPr/>
          </a:p>
        </p:txBody>
      </p:sp>
      <p:pic>
        <p:nvPicPr>
          <p:cNvPr id="244" name="Google Shape;244;p38"/>
          <p:cNvPicPr preferRelativeResize="0"/>
          <p:nvPr/>
        </p:nvPicPr>
        <p:blipFill>
          <a:blip r:embed="rId3">
            <a:alphaModFix/>
          </a:blip>
          <a:stretch>
            <a:fillRect/>
          </a:stretch>
        </p:blipFill>
        <p:spPr>
          <a:xfrm>
            <a:off x="530525" y="3337250"/>
            <a:ext cx="4019550" cy="1162050"/>
          </a:xfrm>
          <a:prstGeom prst="rect">
            <a:avLst/>
          </a:prstGeom>
          <a:noFill/>
          <a:ln>
            <a:noFill/>
          </a:ln>
        </p:spPr>
      </p:pic>
      <p:pic>
        <p:nvPicPr>
          <p:cNvPr id="245" name="Google Shape;245;p38"/>
          <p:cNvPicPr preferRelativeResize="0"/>
          <p:nvPr/>
        </p:nvPicPr>
        <p:blipFill>
          <a:blip r:embed="rId4">
            <a:alphaModFix/>
          </a:blip>
          <a:stretch>
            <a:fillRect/>
          </a:stretch>
        </p:blipFill>
        <p:spPr>
          <a:xfrm>
            <a:off x="4604875" y="3232475"/>
            <a:ext cx="4019550" cy="1371600"/>
          </a:xfrm>
          <a:prstGeom prst="rect">
            <a:avLst/>
          </a:prstGeom>
          <a:noFill/>
          <a:ln>
            <a:noFill/>
          </a:ln>
        </p:spPr>
      </p:pic>
      <p:cxnSp>
        <p:nvCxnSpPr>
          <p:cNvPr id="246" name="Google Shape;246;p38"/>
          <p:cNvCxnSpPr/>
          <p:nvPr/>
        </p:nvCxnSpPr>
        <p:spPr>
          <a:xfrm>
            <a:off x="2656750" y="3084275"/>
            <a:ext cx="339600" cy="268500"/>
          </a:xfrm>
          <a:prstGeom prst="straightConnector1">
            <a:avLst/>
          </a:prstGeom>
          <a:noFill/>
          <a:ln cap="flat" cmpd="sng" w="9525">
            <a:solidFill>
              <a:srgbClr val="FF0000"/>
            </a:solidFill>
            <a:prstDash val="solid"/>
            <a:round/>
            <a:headEnd len="med" w="med" type="none"/>
            <a:tailEnd len="med" w="med" type="triangle"/>
          </a:ln>
        </p:spPr>
      </p:cxnSp>
      <p:cxnSp>
        <p:nvCxnSpPr>
          <p:cNvPr id="247" name="Google Shape;247;p38"/>
          <p:cNvCxnSpPr/>
          <p:nvPr/>
        </p:nvCxnSpPr>
        <p:spPr>
          <a:xfrm>
            <a:off x="6791375" y="3006600"/>
            <a:ext cx="339600" cy="268500"/>
          </a:xfrm>
          <a:prstGeom prst="straightConnector1">
            <a:avLst/>
          </a:prstGeom>
          <a:noFill/>
          <a:ln cap="flat" cmpd="sng" w="9525">
            <a:solidFill>
              <a:srgbClr val="FF0000"/>
            </a:solidFill>
            <a:prstDash val="solid"/>
            <a:round/>
            <a:headEnd len="med" w="med" type="none"/>
            <a:tailEnd len="med" w="med" type="triangle"/>
          </a:ln>
        </p:spPr>
      </p:cxnSp>
      <p:sp>
        <p:nvSpPr>
          <p:cNvPr id="248" name="Google Shape;248;p38"/>
          <p:cNvSpPr txBox="1"/>
          <p:nvPr/>
        </p:nvSpPr>
        <p:spPr>
          <a:xfrm>
            <a:off x="932300" y="4703625"/>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Styl aplikowany będzie od 0px do 500px</a:t>
            </a:r>
            <a:endParaRPr>
              <a:solidFill>
                <a:schemeClr val="accent3"/>
              </a:solidFill>
              <a:latin typeface="Average"/>
              <a:ea typeface="Average"/>
              <a:cs typeface="Average"/>
              <a:sym typeface="Average"/>
            </a:endParaRPr>
          </a:p>
        </p:txBody>
      </p:sp>
      <p:sp>
        <p:nvSpPr>
          <p:cNvPr id="249" name="Google Shape;249;p38"/>
          <p:cNvSpPr txBox="1"/>
          <p:nvPr/>
        </p:nvSpPr>
        <p:spPr>
          <a:xfrm>
            <a:off x="4604875" y="4703625"/>
            <a:ext cx="41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Styl aplikowany będzie od 700px do nieskończoności</a:t>
            </a:r>
            <a:endParaRPr>
              <a:solidFill>
                <a:schemeClr val="accent3"/>
              </a:solidFill>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Przyjmij 3 breakpointy: dla urządzeń mobilnych(max 400px), tabletów(max 600px), oraz komputerów (601px+)</a:t>
            </a:r>
            <a:endParaRPr sz="1400"/>
          </a:p>
          <a:p>
            <a:pPr indent="-317500" lvl="0" marL="457200" rtl="0" algn="l">
              <a:spcBef>
                <a:spcPts val="0"/>
              </a:spcBef>
              <a:spcAft>
                <a:spcPts val="0"/>
              </a:spcAft>
              <a:buSzPts val="1400"/>
              <a:buChar char="-"/>
            </a:pPr>
            <a:r>
              <a:rPr lang="en" sz="1400"/>
              <a:t>Nie edytuj kodu HTML, tylko CSS pomiędzy tagami &lt;style&gt;</a:t>
            </a:r>
            <a:endParaRPr sz="1400"/>
          </a:p>
          <a:p>
            <a:pPr indent="-317500" lvl="0" marL="457200" rtl="0" algn="l">
              <a:spcBef>
                <a:spcPts val="0"/>
              </a:spcBef>
              <a:spcAft>
                <a:spcPts val="0"/>
              </a:spcAft>
              <a:buSzPts val="1400"/>
              <a:buChar char="-"/>
            </a:pPr>
            <a:r>
              <a:rPr lang="en" sz="1400"/>
              <a:t>W pliku starter.html edytuj CSS, by odwzorować poniższy layout </a:t>
            </a:r>
            <a:endParaRPr sz="1400"/>
          </a:p>
        </p:txBody>
      </p:sp>
      <p:sp>
        <p:nvSpPr>
          <p:cNvPr id="256" name="Google Shape;256;p39"/>
          <p:cNvSpPr/>
          <p:nvPr/>
        </p:nvSpPr>
        <p:spPr>
          <a:xfrm>
            <a:off x="416400" y="2375700"/>
            <a:ext cx="2295300" cy="276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3293925" y="2375700"/>
            <a:ext cx="2295300" cy="26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p:nvPr/>
        </p:nvSpPr>
        <p:spPr>
          <a:xfrm>
            <a:off x="6171450" y="2375700"/>
            <a:ext cx="2295300" cy="26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p:nvPr/>
        </p:nvSpPr>
        <p:spPr>
          <a:xfrm>
            <a:off x="498550" y="2470775"/>
            <a:ext cx="2125200" cy="89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3390750" y="2481725"/>
            <a:ext cx="1089900" cy="8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4480650" y="2481725"/>
            <a:ext cx="1048200" cy="8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6259400" y="2481725"/>
            <a:ext cx="636900" cy="8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7000650" y="2481725"/>
            <a:ext cx="636900" cy="8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7741900" y="2481725"/>
            <a:ext cx="636900" cy="8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3403650" y="3368975"/>
            <a:ext cx="2125200" cy="89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501450" y="3439350"/>
            <a:ext cx="2125200" cy="89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498550" y="4407925"/>
            <a:ext cx="2125200" cy="89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Prefers-color-scheme - Media Query reagujące na preferencje urządzenia odnośnie trybu ciemnego lub jasnego</a:t>
            </a:r>
            <a:endParaRPr/>
          </a:p>
          <a:p>
            <a:pPr indent="-342900" lvl="0" marL="457200" rtl="0" algn="l">
              <a:lnSpc>
                <a:spcPct val="100000"/>
              </a:lnSpc>
              <a:spcBef>
                <a:spcPts val="0"/>
              </a:spcBef>
              <a:spcAft>
                <a:spcPts val="0"/>
              </a:spcAft>
              <a:buSzPts val="1800"/>
              <a:buChar char="-"/>
            </a:pPr>
            <a:r>
              <a:rPr lang="en"/>
              <a:t>Przyjmuje wartość “dark”, lub “light”</a:t>
            </a:r>
            <a:endParaRPr/>
          </a:p>
          <a:p>
            <a:pPr indent="-342900" lvl="0" marL="457200" rtl="0" algn="l">
              <a:lnSpc>
                <a:spcPct val="100000"/>
              </a:lnSpc>
              <a:spcBef>
                <a:spcPts val="0"/>
              </a:spcBef>
              <a:spcAft>
                <a:spcPts val="0"/>
              </a:spcAft>
              <a:buSzPts val="1800"/>
              <a:buChar char="-"/>
            </a:pPr>
            <a:r>
              <a:rPr lang="en"/>
              <a:t>Można emulować preferencje w </a:t>
            </a:r>
            <a:br>
              <a:rPr lang="en"/>
            </a:br>
            <a:r>
              <a:rPr lang="en"/>
              <a:t>p</a:t>
            </a:r>
            <a:r>
              <a:rPr lang="en"/>
              <a:t>rzeglądarce w Dev Tools</a:t>
            </a:r>
            <a:endParaRPr/>
          </a:p>
        </p:txBody>
      </p:sp>
      <p:pic>
        <p:nvPicPr>
          <p:cNvPr id="274" name="Google Shape;274;p40"/>
          <p:cNvPicPr preferRelativeResize="0"/>
          <p:nvPr/>
        </p:nvPicPr>
        <p:blipFill>
          <a:blip r:embed="rId3">
            <a:alphaModFix/>
          </a:blip>
          <a:stretch>
            <a:fillRect/>
          </a:stretch>
        </p:blipFill>
        <p:spPr>
          <a:xfrm>
            <a:off x="4546050" y="2016938"/>
            <a:ext cx="4286250" cy="2714625"/>
          </a:xfrm>
          <a:prstGeom prst="rect">
            <a:avLst/>
          </a:prstGeom>
          <a:noFill/>
          <a:ln>
            <a:noFill/>
          </a:ln>
        </p:spPr>
      </p:pic>
      <p:pic>
        <p:nvPicPr>
          <p:cNvPr id="275" name="Google Shape;275;p40"/>
          <p:cNvPicPr preferRelativeResize="0"/>
          <p:nvPr/>
        </p:nvPicPr>
        <p:blipFill>
          <a:blip r:embed="rId4">
            <a:alphaModFix/>
          </a:blip>
          <a:stretch>
            <a:fillRect/>
          </a:stretch>
        </p:blipFill>
        <p:spPr>
          <a:xfrm>
            <a:off x="311700" y="3214015"/>
            <a:ext cx="4234350" cy="1266535"/>
          </a:xfrm>
          <a:prstGeom prst="rect">
            <a:avLst/>
          </a:prstGeom>
          <a:noFill/>
          <a:ln>
            <a:noFill/>
          </a:ln>
        </p:spPr>
      </p:pic>
      <p:cxnSp>
        <p:nvCxnSpPr>
          <p:cNvPr id="276" name="Google Shape;276;p40"/>
          <p:cNvCxnSpPr/>
          <p:nvPr/>
        </p:nvCxnSpPr>
        <p:spPr>
          <a:xfrm>
            <a:off x="2405250" y="2696750"/>
            <a:ext cx="0" cy="438300"/>
          </a:xfrm>
          <a:prstGeom prst="straightConnector1">
            <a:avLst/>
          </a:prstGeom>
          <a:noFill/>
          <a:ln cap="flat" cmpd="sng" w="9525">
            <a:solidFill>
              <a:srgbClr val="FF0000"/>
            </a:solidFill>
            <a:prstDash val="solid"/>
            <a:round/>
            <a:headEnd len="med" w="med" type="none"/>
            <a:tailEnd len="med" w="med" type="triangle"/>
          </a:ln>
        </p:spPr>
      </p:cxnSp>
      <p:sp>
        <p:nvSpPr>
          <p:cNvPr id="277" name="Google Shape;277;p40"/>
          <p:cNvSpPr txBox="1"/>
          <p:nvPr/>
        </p:nvSpPr>
        <p:spPr>
          <a:xfrm>
            <a:off x="7608975" y="4416725"/>
            <a:ext cx="18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example3.html</a:t>
            </a:r>
            <a:endParaRPr>
              <a:solidFill>
                <a:schemeClr val="accent3"/>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2</a:t>
            </a:r>
            <a:endParaRPr/>
          </a:p>
        </p:txBody>
      </p:sp>
      <p:sp>
        <p:nvSpPr>
          <p:cNvPr id="283" name="Google Shape;28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Wykorzystaj wiedzę o Media Query prefers-color-scheme i dorób tryb ciemny do rozwiązania Zadania 1. Emuluj preferencje trybu ciemnego w DevTools i sprawdź czy Twój kod działa. Możesz też zmienić preferencje swojego urządzenia (działa na iOS, Windows, oraz Android).</a:t>
            </a:r>
            <a:endParaRPr/>
          </a:p>
          <a:p>
            <a:pPr indent="0" lvl="0" marL="0" rtl="0" algn="l">
              <a:spcBef>
                <a:spcPts val="1200"/>
              </a:spcBef>
              <a:spcAft>
                <a:spcPts val="0"/>
              </a:spcAft>
              <a:buNone/>
            </a:pPr>
            <a:r>
              <a:rPr lang="en"/>
              <a:t>Podpowiedź: Nie musisz definiować Media Query dla “light” i “dark”. Wystarczą style domyślne + 1 Media Query nadpisujące je.</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Narzędzia</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Wyszukiwarka Google</a:t>
            </a:r>
            <a:endParaRPr/>
          </a:p>
          <a:p>
            <a:pPr indent="-342900" lvl="0" marL="457200" rtl="0" algn="l">
              <a:spcBef>
                <a:spcPts val="0"/>
              </a:spcBef>
              <a:spcAft>
                <a:spcPts val="0"/>
              </a:spcAft>
              <a:buSzPts val="1800"/>
              <a:buChar char="-"/>
            </a:pPr>
            <a:r>
              <a:rPr lang="en"/>
              <a:t>VS Code</a:t>
            </a:r>
            <a:endParaRPr/>
          </a:p>
          <a:p>
            <a:pPr indent="-342900" lvl="0" marL="457200" rtl="0" algn="l">
              <a:spcBef>
                <a:spcPts val="0"/>
              </a:spcBef>
              <a:spcAft>
                <a:spcPts val="0"/>
              </a:spcAft>
              <a:buSzPts val="1800"/>
              <a:buChar char="-"/>
            </a:pPr>
            <a:r>
              <a:rPr lang="en"/>
              <a:t>Materiały z Dysku Google</a:t>
            </a:r>
            <a:endParaRPr/>
          </a:p>
          <a:p>
            <a:pPr indent="-342900" lvl="0" marL="457200" rtl="0" algn="l">
              <a:spcBef>
                <a:spcPts val="0"/>
              </a:spcBef>
              <a:spcAft>
                <a:spcPts val="0"/>
              </a:spcAft>
              <a:buSzPts val="1800"/>
              <a:buChar char="-"/>
            </a:pPr>
            <a:r>
              <a:rPr lang="en"/>
              <a:t>Przeglądarka Chrome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 &lt;picture&gt;</a:t>
            </a:r>
            <a:endParaRPr/>
          </a:p>
        </p:txBody>
      </p:sp>
      <p:sp>
        <p:nvSpPr>
          <p:cNvPr id="289" name="Google Shape;28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Tag ten pozwala decydować przeglądarce, którego źródła obrazu użyć</a:t>
            </a:r>
            <a:endParaRPr/>
          </a:p>
          <a:p>
            <a:pPr indent="-342900" lvl="0" marL="457200" rtl="0" algn="l">
              <a:spcBef>
                <a:spcPts val="0"/>
              </a:spcBef>
              <a:spcAft>
                <a:spcPts val="0"/>
              </a:spcAft>
              <a:buSzPts val="1800"/>
              <a:buChar char="-"/>
            </a:pPr>
            <a:r>
              <a:rPr lang="en"/>
              <a:t>Można zdefiniować kilka źródeł obrazu, dla kilku szerokości ekranu</a:t>
            </a:r>
            <a:endParaRPr/>
          </a:p>
          <a:p>
            <a:pPr indent="-342900" lvl="0" marL="457200" rtl="0" algn="l">
              <a:spcBef>
                <a:spcPts val="0"/>
              </a:spcBef>
              <a:spcAft>
                <a:spcPts val="0"/>
              </a:spcAft>
              <a:buSzPts val="1800"/>
              <a:buChar char="-"/>
            </a:pPr>
            <a:r>
              <a:rPr lang="en"/>
              <a:t>Dzięki tej funkcjonalności, użytkownicy np. telefonów nie będą ściągać obrazka w oryginalnym rozmiarze, tylko ten przeznaczony dla mniejszych ekranów</a:t>
            </a:r>
            <a:endParaRPr/>
          </a:p>
          <a:p>
            <a:pPr indent="-342900" lvl="0" marL="457200" rtl="0" algn="l">
              <a:spcBef>
                <a:spcPts val="0"/>
              </a:spcBef>
              <a:spcAft>
                <a:spcPts val="0"/>
              </a:spcAft>
              <a:buSzPts val="1800"/>
              <a:buChar char="-"/>
            </a:pPr>
            <a:r>
              <a:rPr lang="en"/>
              <a:t>Można także dodać ten sam obraz w kilku formatach i przeglądarka wybierze pierwszy obsługiwany</a:t>
            </a:r>
            <a:endParaRPr/>
          </a:p>
          <a:p>
            <a:pPr indent="-342900" lvl="0" marL="457200" rtl="0" algn="l">
              <a:spcBef>
                <a:spcPts val="0"/>
              </a:spcBef>
              <a:spcAft>
                <a:spcPts val="0"/>
              </a:spcAft>
              <a:buSzPts val="1800"/>
              <a:buChar char="-"/>
            </a:pPr>
            <a:r>
              <a:rPr lang="en"/>
              <a:t>Tag &lt;img&gt; jest obowiązkowy. To jego zaznaczamy do stylowania. Tag &lt;picture&gt; będzie tylko odpowiednio “podmieniał” w nim wartość atrybutu “src”, biorąc ją z tagu &lt;source&gt;</a:t>
            </a:r>
            <a:endParaRPr/>
          </a:p>
        </p:txBody>
      </p:sp>
      <p:pic>
        <p:nvPicPr>
          <p:cNvPr id="290" name="Google Shape;290;p42"/>
          <p:cNvPicPr preferRelativeResize="0"/>
          <p:nvPr/>
        </p:nvPicPr>
        <p:blipFill>
          <a:blip r:embed="rId3">
            <a:alphaModFix/>
          </a:blip>
          <a:stretch>
            <a:fillRect/>
          </a:stretch>
        </p:blipFill>
        <p:spPr>
          <a:xfrm>
            <a:off x="2176463" y="4071350"/>
            <a:ext cx="4791075" cy="95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Flexbox</a:t>
            </a:r>
            <a:endParaRPr/>
          </a:p>
        </p:txBody>
      </p:sp>
      <p:sp>
        <p:nvSpPr>
          <p:cNvPr id="296" name="Google Shape;29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Narzędzie do wygodnego tworzenia layoutów dostosowujących się do ekranu</a:t>
            </a:r>
            <a:endParaRPr/>
          </a:p>
          <a:p>
            <a:pPr indent="-342900" lvl="0" marL="457200" rtl="0" algn="l">
              <a:spcBef>
                <a:spcPts val="0"/>
              </a:spcBef>
              <a:spcAft>
                <a:spcPts val="0"/>
              </a:spcAft>
              <a:buSzPts val="1800"/>
              <a:buChar char="-"/>
            </a:pPr>
            <a:r>
              <a:rPr lang="en"/>
              <a:t>Używane raczej do layoutów elementów, niż całej strony</a:t>
            </a:r>
            <a:endParaRPr/>
          </a:p>
          <a:p>
            <a:pPr indent="-342900" lvl="0" marL="457200" rtl="0" algn="l">
              <a:spcBef>
                <a:spcPts val="0"/>
              </a:spcBef>
              <a:spcAft>
                <a:spcPts val="0"/>
              </a:spcAft>
              <a:buSzPts val="1800"/>
              <a:buChar char="-"/>
            </a:pPr>
            <a:r>
              <a:rPr i="1" lang="en"/>
              <a:t>Flexbox </a:t>
            </a:r>
            <a:r>
              <a:rPr lang="en"/>
              <a:t>oznacza Flexible Box, czyli elastyczne pudełko</a:t>
            </a:r>
            <a:endParaRPr/>
          </a:p>
          <a:p>
            <a:pPr indent="-342900" lvl="0" marL="457200" rtl="0" algn="l">
              <a:spcBef>
                <a:spcPts val="0"/>
              </a:spcBef>
              <a:spcAft>
                <a:spcPts val="0"/>
              </a:spcAft>
              <a:buSzPts val="1800"/>
              <a:buChar char="-"/>
            </a:pPr>
            <a:r>
              <a:rPr lang="en"/>
              <a:t>Element zdefiniowany jako Flexbox zarządza rozmiarami i rozmieszczeniem elementów znajdujących się wewnątrz niego</a:t>
            </a:r>
            <a:endParaRPr/>
          </a:p>
          <a:p>
            <a:pPr indent="-342900" lvl="0" marL="457200" rtl="0" algn="l">
              <a:spcBef>
                <a:spcPts val="0"/>
              </a:spcBef>
              <a:spcAft>
                <a:spcPts val="0"/>
              </a:spcAft>
              <a:buSzPts val="1800"/>
              <a:buChar char="-"/>
            </a:pPr>
            <a:r>
              <a:rPr lang="en"/>
              <a:t>Możemy kontrolować właściwości rodzica oraz dzieci</a:t>
            </a:r>
            <a:endParaRPr/>
          </a:p>
          <a:p>
            <a:pPr indent="-342900" lvl="0" marL="457200" rtl="0" algn="l">
              <a:spcBef>
                <a:spcPts val="0"/>
              </a:spcBef>
              <a:spcAft>
                <a:spcPts val="0"/>
              </a:spcAft>
              <a:buSzPts val="1800"/>
              <a:buChar char="-"/>
            </a:pPr>
            <a:r>
              <a:rPr lang="en"/>
              <a:t>Aby zadeklarować element jako Flexbox, trzeba zmienić jego wartość </a:t>
            </a:r>
            <a:r>
              <a:rPr i="1" lang="en"/>
              <a:t>display </a:t>
            </a:r>
            <a:r>
              <a:rPr lang="en"/>
              <a:t>na </a:t>
            </a:r>
            <a:r>
              <a:rPr i="1" lang="en"/>
              <a:t>flex</a:t>
            </a:r>
            <a:r>
              <a:rPr lang="en"/>
              <a:t> </a:t>
            </a:r>
            <a:r>
              <a:rPr lang="en" sz="800"/>
              <a:t>(example1.html)</a:t>
            </a:r>
            <a:endParaRPr sz="800"/>
          </a:p>
        </p:txBody>
      </p:sp>
      <p:pic>
        <p:nvPicPr>
          <p:cNvPr id="297" name="Google Shape;297;p43"/>
          <p:cNvPicPr preferRelativeResize="0"/>
          <p:nvPr/>
        </p:nvPicPr>
        <p:blipFill>
          <a:blip r:embed="rId3">
            <a:alphaModFix/>
          </a:blip>
          <a:stretch>
            <a:fillRect/>
          </a:stretch>
        </p:blipFill>
        <p:spPr>
          <a:xfrm>
            <a:off x="3743325" y="3664713"/>
            <a:ext cx="1657350" cy="695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Flexbox -  wybrane właściwości </a:t>
            </a:r>
            <a:r>
              <a:rPr lang="en" sz="1555"/>
              <a:t>(źródło 10.a)</a:t>
            </a:r>
            <a:endParaRPr sz="1555"/>
          </a:p>
        </p:txBody>
      </p:sp>
      <p:sp>
        <p:nvSpPr>
          <p:cNvPr id="303" name="Google Shape;30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flex-direction - kierunek ułożenia elementów w pionie i poziomie</a:t>
            </a:r>
            <a:endParaRPr/>
          </a:p>
          <a:p>
            <a:pPr indent="-342900" lvl="0" marL="457200" rtl="0" algn="l">
              <a:spcBef>
                <a:spcPts val="1200"/>
              </a:spcBef>
              <a:spcAft>
                <a:spcPts val="0"/>
              </a:spcAft>
              <a:buSzPts val="1800"/>
              <a:buChar char="-"/>
            </a:pPr>
            <a:r>
              <a:rPr i="1" lang="en"/>
              <a:t>flex-direction: row;	</a:t>
            </a:r>
            <a:r>
              <a:rPr lang="en"/>
              <a:t>	(domyślne) wiersz, od lewej do prawej</a:t>
            </a:r>
            <a:endParaRPr/>
          </a:p>
          <a:p>
            <a:pPr indent="-342900" lvl="0" marL="457200" rtl="0" algn="l">
              <a:spcBef>
                <a:spcPts val="0"/>
              </a:spcBef>
              <a:spcAft>
                <a:spcPts val="0"/>
              </a:spcAft>
              <a:buSzPts val="1800"/>
              <a:buChar char="-"/>
            </a:pPr>
            <a:r>
              <a:rPr i="1" lang="en"/>
              <a:t>flex-direction:</a:t>
            </a:r>
            <a:r>
              <a:rPr i="1" lang="en"/>
              <a:t> row-reverse;</a:t>
            </a:r>
            <a:r>
              <a:rPr lang="en"/>
              <a:t>		wiersz, od prawej do lewej</a:t>
            </a:r>
            <a:endParaRPr/>
          </a:p>
          <a:p>
            <a:pPr indent="-342900" lvl="0" marL="457200" rtl="0" algn="l">
              <a:spcBef>
                <a:spcPts val="0"/>
              </a:spcBef>
              <a:spcAft>
                <a:spcPts val="0"/>
              </a:spcAft>
              <a:buSzPts val="1800"/>
              <a:buChar char="-"/>
            </a:pPr>
            <a:r>
              <a:rPr i="1" lang="en"/>
              <a:t>flex-direction: column;</a:t>
            </a:r>
            <a:r>
              <a:rPr lang="en"/>
              <a:t>		kolumna, od góry do dołu</a:t>
            </a:r>
            <a:endParaRPr/>
          </a:p>
          <a:p>
            <a:pPr indent="-342900" lvl="0" marL="457200" rtl="0" algn="l">
              <a:spcBef>
                <a:spcPts val="0"/>
              </a:spcBef>
              <a:spcAft>
                <a:spcPts val="0"/>
              </a:spcAft>
              <a:buSzPts val="1800"/>
              <a:buChar char="-"/>
            </a:pPr>
            <a:r>
              <a:rPr i="1" lang="en"/>
              <a:t>flex-direction: column-reverse;</a:t>
            </a:r>
            <a:r>
              <a:rPr lang="en"/>
              <a:t>		kolumna, od dołu do góry</a:t>
            </a:r>
            <a:endParaRPr/>
          </a:p>
        </p:txBody>
      </p:sp>
      <p:cxnSp>
        <p:nvCxnSpPr>
          <p:cNvPr id="304" name="Google Shape;304;p44"/>
          <p:cNvCxnSpPr/>
          <p:nvPr/>
        </p:nvCxnSpPr>
        <p:spPr>
          <a:xfrm>
            <a:off x="2744400" y="187917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05" name="Google Shape;305;p44"/>
          <p:cNvCxnSpPr/>
          <p:nvPr/>
        </p:nvCxnSpPr>
        <p:spPr>
          <a:xfrm>
            <a:off x="3636275" y="21904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06" name="Google Shape;306;p44"/>
          <p:cNvCxnSpPr/>
          <p:nvPr/>
        </p:nvCxnSpPr>
        <p:spPr>
          <a:xfrm>
            <a:off x="3125900" y="250167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07" name="Google Shape;307;p44"/>
          <p:cNvCxnSpPr/>
          <p:nvPr/>
        </p:nvCxnSpPr>
        <p:spPr>
          <a:xfrm>
            <a:off x="3975875" y="2834850"/>
            <a:ext cx="339600" cy="0"/>
          </a:xfrm>
          <a:prstGeom prst="straightConnector1">
            <a:avLst/>
          </a:prstGeom>
          <a:noFill/>
          <a:ln cap="flat" cmpd="sng" w="9525">
            <a:solidFill>
              <a:srgbClr val="FF0000"/>
            </a:solidFill>
            <a:prstDash val="solid"/>
            <a:round/>
            <a:headEnd len="med" w="med" type="none"/>
            <a:tailEnd len="med" w="med" type="triangle"/>
          </a:ln>
        </p:spPr>
      </p:cxnSp>
      <p:sp>
        <p:nvSpPr>
          <p:cNvPr id="308" name="Google Shape;308;p44"/>
          <p:cNvSpPr txBox="1"/>
          <p:nvPr/>
        </p:nvSpPr>
        <p:spPr>
          <a:xfrm>
            <a:off x="3933025" y="3900425"/>
            <a:ext cx="31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309" name="Google Shape;309;p44"/>
          <p:cNvPicPr preferRelativeResize="0"/>
          <p:nvPr/>
        </p:nvPicPr>
        <p:blipFill>
          <a:blip r:embed="rId3">
            <a:alphaModFix/>
          </a:blip>
          <a:stretch>
            <a:fillRect/>
          </a:stretch>
        </p:blipFill>
        <p:spPr>
          <a:xfrm>
            <a:off x="3333750" y="3363113"/>
            <a:ext cx="2476500" cy="94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315" name="Google Shape;31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Otwórz plik Zad_1/starter.html i edytuj CSS w tagu &lt;style&gt;, by uzyskać poniższy efekt:</a:t>
            </a:r>
            <a:endParaRPr/>
          </a:p>
        </p:txBody>
      </p:sp>
      <p:sp>
        <p:nvSpPr>
          <p:cNvPr id="316" name="Google Shape;316;p45"/>
          <p:cNvSpPr/>
          <p:nvPr/>
        </p:nvSpPr>
        <p:spPr>
          <a:xfrm>
            <a:off x="3334050" y="1682000"/>
            <a:ext cx="2475900" cy="31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4776600" y="1775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5</a:t>
            </a:r>
            <a:endParaRPr sz="500"/>
          </a:p>
        </p:txBody>
      </p:sp>
      <p:sp>
        <p:nvSpPr>
          <p:cNvPr id="318" name="Google Shape;318;p45"/>
          <p:cNvSpPr/>
          <p:nvPr/>
        </p:nvSpPr>
        <p:spPr>
          <a:xfrm>
            <a:off x="4972825" y="1775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4</a:t>
            </a:r>
            <a:endParaRPr sz="500"/>
          </a:p>
        </p:txBody>
      </p:sp>
      <p:sp>
        <p:nvSpPr>
          <p:cNvPr id="319" name="Google Shape;319;p45"/>
          <p:cNvSpPr/>
          <p:nvPr/>
        </p:nvSpPr>
        <p:spPr>
          <a:xfrm>
            <a:off x="5169050" y="1775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3</a:t>
            </a:r>
            <a:endParaRPr sz="500"/>
          </a:p>
        </p:txBody>
      </p:sp>
      <p:sp>
        <p:nvSpPr>
          <p:cNvPr id="320" name="Google Shape;320;p45"/>
          <p:cNvSpPr/>
          <p:nvPr/>
        </p:nvSpPr>
        <p:spPr>
          <a:xfrm>
            <a:off x="5365275" y="1775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2</a:t>
            </a:r>
            <a:endParaRPr sz="500"/>
          </a:p>
        </p:txBody>
      </p:sp>
      <p:sp>
        <p:nvSpPr>
          <p:cNvPr id="321" name="Google Shape;321;p45"/>
          <p:cNvSpPr/>
          <p:nvPr/>
        </p:nvSpPr>
        <p:spPr>
          <a:xfrm>
            <a:off x="5561500" y="1775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1</a:t>
            </a:r>
            <a:endParaRPr sz="500"/>
          </a:p>
        </p:txBody>
      </p:sp>
      <p:sp>
        <p:nvSpPr>
          <p:cNvPr id="322" name="Google Shape;322;p45"/>
          <p:cNvSpPr/>
          <p:nvPr/>
        </p:nvSpPr>
        <p:spPr>
          <a:xfrm>
            <a:off x="3418150" y="21739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4</a:t>
            </a:r>
            <a:endParaRPr sz="500"/>
          </a:p>
        </p:txBody>
      </p:sp>
      <p:sp>
        <p:nvSpPr>
          <p:cNvPr id="323" name="Google Shape;323;p45"/>
          <p:cNvSpPr/>
          <p:nvPr/>
        </p:nvSpPr>
        <p:spPr>
          <a:xfrm>
            <a:off x="3418150" y="23733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3</a:t>
            </a:r>
            <a:endParaRPr sz="500"/>
          </a:p>
        </p:txBody>
      </p:sp>
      <p:sp>
        <p:nvSpPr>
          <p:cNvPr id="324" name="Google Shape;324;p45"/>
          <p:cNvSpPr/>
          <p:nvPr/>
        </p:nvSpPr>
        <p:spPr>
          <a:xfrm>
            <a:off x="3418150" y="25727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2</a:t>
            </a:r>
            <a:endParaRPr sz="500"/>
          </a:p>
        </p:txBody>
      </p:sp>
      <p:sp>
        <p:nvSpPr>
          <p:cNvPr id="325" name="Google Shape;325;p45"/>
          <p:cNvSpPr/>
          <p:nvPr/>
        </p:nvSpPr>
        <p:spPr>
          <a:xfrm>
            <a:off x="3418150" y="27721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1</a:t>
            </a:r>
            <a:endParaRPr sz="500"/>
          </a:p>
        </p:txBody>
      </p:sp>
      <p:sp>
        <p:nvSpPr>
          <p:cNvPr id="326" name="Google Shape;326;p45"/>
          <p:cNvSpPr/>
          <p:nvPr/>
        </p:nvSpPr>
        <p:spPr>
          <a:xfrm>
            <a:off x="3418150" y="1974500"/>
            <a:ext cx="169800" cy="1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t>5</a:t>
            </a:r>
            <a:endParaRPr sz="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2" name="Google Shape;332;p46"/>
          <p:cNvSpPr txBox="1"/>
          <p:nvPr>
            <p:ph idx="1" type="body"/>
          </p:nvPr>
        </p:nvSpPr>
        <p:spPr>
          <a:xfrm>
            <a:off x="2733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flex-wrap</a:t>
            </a:r>
            <a:r>
              <a:rPr lang="en"/>
              <a:t> - kontrola przeskakiwania elementów do kolejnej linii</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i="1" lang="en"/>
              <a:t>f</a:t>
            </a:r>
            <a:r>
              <a:rPr i="1" lang="en"/>
              <a:t>lex-wrap: nowrap;	</a:t>
            </a:r>
            <a:r>
              <a:rPr lang="en"/>
              <a:t>	(domyślne) wszystkie elementy w jednej linii</a:t>
            </a:r>
            <a:endParaRPr/>
          </a:p>
          <a:p>
            <a:pPr indent="-342900" lvl="0" marL="457200" rtl="0" algn="l">
              <a:spcBef>
                <a:spcPts val="0"/>
              </a:spcBef>
              <a:spcAft>
                <a:spcPts val="0"/>
              </a:spcAft>
              <a:buSzPts val="1800"/>
              <a:buChar char="-"/>
            </a:pPr>
            <a:r>
              <a:rPr i="1" lang="en"/>
              <a:t>flex-wrap: wrap;</a:t>
            </a:r>
            <a:r>
              <a:rPr lang="en"/>
              <a:t>		elementy będą przeskakiwać na kolejne linie gdy skończy się im miejsce</a:t>
            </a:r>
            <a:endParaRPr/>
          </a:p>
          <a:p>
            <a:pPr indent="-342900" lvl="0" marL="457200" rtl="0" algn="l">
              <a:spcBef>
                <a:spcPts val="0"/>
              </a:spcBef>
              <a:spcAft>
                <a:spcPts val="0"/>
              </a:spcAft>
              <a:buSzPts val="1800"/>
              <a:buChar char="-"/>
            </a:pPr>
            <a:r>
              <a:rPr i="1" lang="en"/>
              <a:t>flex-wrap: wrap-reverse;	</a:t>
            </a:r>
            <a:r>
              <a:rPr lang="en"/>
              <a:t>	jak wyżej, tylko od dołu do góry </a:t>
            </a:r>
            <a:r>
              <a:rPr lang="en" sz="1100"/>
              <a:t>(example2.html)</a:t>
            </a:r>
            <a:endParaRPr sz="1100"/>
          </a:p>
        </p:txBody>
      </p:sp>
      <p:cxnSp>
        <p:nvCxnSpPr>
          <p:cNvPr id="333" name="Google Shape;333;p46"/>
          <p:cNvCxnSpPr/>
          <p:nvPr/>
        </p:nvCxnSpPr>
        <p:spPr>
          <a:xfrm>
            <a:off x="2684150" y="23338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34" name="Google Shape;334;p46"/>
          <p:cNvCxnSpPr/>
          <p:nvPr/>
        </p:nvCxnSpPr>
        <p:spPr>
          <a:xfrm>
            <a:off x="2595525" y="26615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35" name="Google Shape;335;p46"/>
          <p:cNvCxnSpPr/>
          <p:nvPr/>
        </p:nvCxnSpPr>
        <p:spPr>
          <a:xfrm>
            <a:off x="3164225" y="3290450"/>
            <a:ext cx="339600" cy="0"/>
          </a:xfrm>
          <a:prstGeom prst="straightConnector1">
            <a:avLst/>
          </a:prstGeom>
          <a:noFill/>
          <a:ln cap="flat" cmpd="sng" w="9525">
            <a:solidFill>
              <a:srgbClr val="FF0000"/>
            </a:solidFill>
            <a:prstDash val="solid"/>
            <a:round/>
            <a:headEnd len="med" w="med" type="none"/>
            <a:tailEnd len="med" w="med" type="triangle"/>
          </a:ln>
        </p:spPr>
      </p:cxnSp>
      <p:pic>
        <p:nvPicPr>
          <p:cNvPr id="336" name="Google Shape;336;p46"/>
          <p:cNvPicPr preferRelativeResize="0"/>
          <p:nvPr/>
        </p:nvPicPr>
        <p:blipFill>
          <a:blip r:embed="rId3">
            <a:alphaModFix/>
          </a:blip>
          <a:stretch>
            <a:fillRect/>
          </a:stretch>
        </p:blipFill>
        <p:spPr>
          <a:xfrm>
            <a:off x="3247800" y="3657050"/>
            <a:ext cx="2571750" cy="1143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2" name="Google Shape;342;p47"/>
          <p:cNvSpPr txBox="1"/>
          <p:nvPr>
            <p:ph idx="1" type="body"/>
          </p:nvPr>
        </p:nvSpPr>
        <p:spPr>
          <a:xfrm>
            <a:off x="311700" y="1152475"/>
            <a:ext cx="877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justify-content</a:t>
            </a:r>
            <a:r>
              <a:rPr lang="en"/>
              <a:t> - rozmieszczenie elementów </a:t>
            </a:r>
            <a:r>
              <a:rPr lang="en"/>
              <a:t>wzdłuż głównej osi</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justify-content: flex-start;	(domyślne) elementy upakowane jak najbliżej początku</a:t>
            </a:r>
            <a:endParaRPr/>
          </a:p>
          <a:p>
            <a:pPr indent="-342900" lvl="0" marL="457200" rtl="0" algn="l">
              <a:spcBef>
                <a:spcPts val="0"/>
              </a:spcBef>
              <a:spcAft>
                <a:spcPts val="0"/>
              </a:spcAft>
              <a:buSzPts val="1800"/>
              <a:buChar char="-"/>
            </a:pPr>
            <a:r>
              <a:rPr lang="en"/>
              <a:t>justify-content: flex-end;	upakowane jak najbliżej końca</a:t>
            </a:r>
            <a:endParaRPr/>
          </a:p>
          <a:p>
            <a:pPr indent="-342900" lvl="0" marL="457200" rtl="0" algn="l">
              <a:spcBef>
                <a:spcPts val="0"/>
              </a:spcBef>
              <a:spcAft>
                <a:spcPts val="0"/>
              </a:spcAft>
              <a:buSzPts val="1800"/>
              <a:buChar char="-"/>
            </a:pPr>
            <a:r>
              <a:rPr lang="en"/>
              <a:t>justify-content: center;		wycentrowane wzdłuż osi</a:t>
            </a:r>
            <a:endParaRPr/>
          </a:p>
          <a:p>
            <a:pPr indent="-342900" lvl="0" marL="457200" rtl="0" algn="l">
              <a:spcBef>
                <a:spcPts val="0"/>
              </a:spcBef>
              <a:spcAft>
                <a:spcPts val="0"/>
              </a:spcAft>
              <a:buSzPts val="1800"/>
              <a:buChar char="-"/>
            </a:pPr>
            <a:r>
              <a:rPr lang="en"/>
              <a:t>justify-content: space-between;	równo rozmieszczone, od brzegów rodzica</a:t>
            </a:r>
            <a:endParaRPr/>
          </a:p>
          <a:p>
            <a:pPr indent="-342900" lvl="0" marL="457200" rtl="0" algn="l">
              <a:spcBef>
                <a:spcPts val="0"/>
              </a:spcBef>
              <a:spcAft>
                <a:spcPts val="0"/>
              </a:spcAft>
              <a:buSzPts val="1800"/>
              <a:buChar char="-"/>
            </a:pPr>
            <a:r>
              <a:rPr lang="en"/>
              <a:t>justify-content: space-around;	równe odległości między dziećmi</a:t>
            </a:r>
            <a:endParaRPr/>
          </a:p>
          <a:p>
            <a:pPr indent="-342900" lvl="0" marL="457200" rtl="0" algn="l">
              <a:spcBef>
                <a:spcPts val="0"/>
              </a:spcBef>
              <a:spcAft>
                <a:spcPts val="0"/>
              </a:spcAft>
              <a:buSzPts val="1800"/>
              <a:buChar char="-"/>
            </a:pPr>
            <a:r>
              <a:rPr lang="en"/>
              <a:t>justify-content: space-evenly;	wszystkie odległości między dziećmi i brzegami równe</a:t>
            </a:r>
            <a:endParaRPr/>
          </a:p>
        </p:txBody>
      </p:sp>
      <p:pic>
        <p:nvPicPr>
          <p:cNvPr id="343" name="Google Shape;343;p47"/>
          <p:cNvPicPr preferRelativeResize="0"/>
          <p:nvPr/>
        </p:nvPicPr>
        <p:blipFill>
          <a:blip r:embed="rId3">
            <a:alphaModFix/>
          </a:blip>
          <a:stretch>
            <a:fillRect/>
          </a:stretch>
        </p:blipFill>
        <p:spPr>
          <a:xfrm>
            <a:off x="6574269" y="701650"/>
            <a:ext cx="358150" cy="1413050"/>
          </a:xfrm>
          <a:prstGeom prst="rect">
            <a:avLst/>
          </a:prstGeom>
          <a:noFill/>
          <a:ln>
            <a:noFill/>
          </a:ln>
        </p:spPr>
      </p:pic>
      <p:cxnSp>
        <p:nvCxnSpPr>
          <p:cNvPr id="344" name="Google Shape;344;p47"/>
          <p:cNvCxnSpPr/>
          <p:nvPr/>
        </p:nvCxnSpPr>
        <p:spPr>
          <a:xfrm rot="10800000">
            <a:off x="6753350" y="761825"/>
            <a:ext cx="0" cy="1292700"/>
          </a:xfrm>
          <a:prstGeom prst="straightConnector1">
            <a:avLst/>
          </a:prstGeom>
          <a:noFill/>
          <a:ln cap="flat" cmpd="sng" w="9525">
            <a:solidFill>
              <a:srgbClr val="FF0000"/>
            </a:solidFill>
            <a:prstDash val="solid"/>
            <a:round/>
            <a:headEnd len="med" w="med" type="none"/>
            <a:tailEnd len="med" w="med" type="triangle"/>
          </a:ln>
        </p:spPr>
      </p:cxnSp>
      <p:pic>
        <p:nvPicPr>
          <p:cNvPr id="345" name="Google Shape;345;p47"/>
          <p:cNvPicPr preferRelativeResize="0"/>
          <p:nvPr/>
        </p:nvPicPr>
        <p:blipFill>
          <a:blip r:embed="rId4">
            <a:alphaModFix/>
          </a:blip>
          <a:stretch>
            <a:fillRect/>
          </a:stretch>
        </p:blipFill>
        <p:spPr>
          <a:xfrm>
            <a:off x="7011475" y="1295625"/>
            <a:ext cx="1871075" cy="225100"/>
          </a:xfrm>
          <a:prstGeom prst="rect">
            <a:avLst/>
          </a:prstGeom>
          <a:noFill/>
          <a:ln>
            <a:noFill/>
          </a:ln>
        </p:spPr>
      </p:pic>
      <p:cxnSp>
        <p:nvCxnSpPr>
          <p:cNvPr id="346" name="Google Shape;346;p47"/>
          <p:cNvCxnSpPr/>
          <p:nvPr/>
        </p:nvCxnSpPr>
        <p:spPr>
          <a:xfrm>
            <a:off x="7131975" y="1408100"/>
            <a:ext cx="1621500" cy="0"/>
          </a:xfrm>
          <a:prstGeom prst="straightConnector1">
            <a:avLst/>
          </a:prstGeom>
          <a:noFill/>
          <a:ln cap="flat" cmpd="sng" w="9525">
            <a:solidFill>
              <a:srgbClr val="FF0000"/>
            </a:solidFill>
            <a:prstDash val="solid"/>
            <a:round/>
            <a:headEnd len="med" w="med" type="none"/>
            <a:tailEnd len="med" w="med" type="triangle"/>
          </a:ln>
        </p:spPr>
      </p:cxnSp>
      <p:cxnSp>
        <p:nvCxnSpPr>
          <p:cNvPr id="347" name="Google Shape;347;p47"/>
          <p:cNvCxnSpPr/>
          <p:nvPr/>
        </p:nvCxnSpPr>
        <p:spPr>
          <a:xfrm>
            <a:off x="3270250" y="23338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48" name="Google Shape;348;p47"/>
          <p:cNvCxnSpPr/>
          <p:nvPr/>
        </p:nvCxnSpPr>
        <p:spPr>
          <a:xfrm>
            <a:off x="3236425" y="26560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49" name="Google Shape;349;p47"/>
          <p:cNvCxnSpPr/>
          <p:nvPr/>
        </p:nvCxnSpPr>
        <p:spPr>
          <a:xfrm>
            <a:off x="3701025" y="361362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50" name="Google Shape;350;p47"/>
          <p:cNvCxnSpPr/>
          <p:nvPr/>
        </p:nvCxnSpPr>
        <p:spPr>
          <a:xfrm>
            <a:off x="3791325" y="3284000"/>
            <a:ext cx="249300" cy="3000"/>
          </a:xfrm>
          <a:prstGeom prst="straightConnector1">
            <a:avLst/>
          </a:prstGeom>
          <a:noFill/>
          <a:ln cap="flat" cmpd="sng" w="9525">
            <a:solidFill>
              <a:srgbClr val="FF0000"/>
            </a:solidFill>
            <a:prstDash val="solid"/>
            <a:round/>
            <a:headEnd len="med" w="med" type="none"/>
            <a:tailEnd len="med" w="med" type="triangle"/>
          </a:ln>
        </p:spPr>
      </p:cxnSp>
      <p:cxnSp>
        <p:nvCxnSpPr>
          <p:cNvPr id="351" name="Google Shape;351;p47"/>
          <p:cNvCxnSpPr/>
          <p:nvPr/>
        </p:nvCxnSpPr>
        <p:spPr>
          <a:xfrm>
            <a:off x="3129425" y="2976275"/>
            <a:ext cx="339600" cy="0"/>
          </a:xfrm>
          <a:prstGeom prst="straightConnector1">
            <a:avLst/>
          </a:prstGeom>
          <a:noFill/>
          <a:ln cap="flat" cmpd="sng" w="9525">
            <a:solidFill>
              <a:srgbClr val="FF0000"/>
            </a:solidFill>
            <a:prstDash val="solid"/>
            <a:round/>
            <a:headEnd len="med" w="med" type="none"/>
            <a:tailEnd len="med" w="med" type="triangle"/>
          </a:ln>
        </p:spPr>
      </p:cxnSp>
      <p:cxnSp>
        <p:nvCxnSpPr>
          <p:cNvPr id="352" name="Google Shape;352;p47"/>
          <p:cNvCxnSpPr/>
          <p:nvPr/>
        </p:nvCxnSpPr>
        <p:spPr>
          <a:xfrm>
            <a:off x="3676225" y="3917475"/>
            <a:ext cx="339600" cy="0"/>
          </a:xfrm>
          <a:prstGeom prst="straightConnector1">
            <a:avLst/>
          </a:prstGeom>
          <a:noFill/>
          <a:ln cap="flat" cmpd="sng" w="9525">
            <a:solidFill>
              <a:srgbClr val="FF0000"/>
            </a:solidFill>
            <a:prstDash val="solid"/>
            <a:round/>
            <a:headEnd len="med" w="med" type="none"/>
            <a:tailEnd len="med" w="med" type="triangle"/>
          </a:ln>
        </p:spPr>
      </p:cxnSp>
      <p:sp>
        <p:nvSpPr>
          <p:cNvPr id="353" name="Google Shape;353;p47"/>
          <p:cNvSpPr txBox="1"/>
          <p:nvPr/>
        </p:nvSpPr>
        <p:spPr>
          <a:xfrm>
            <a:off x="465675" y="4547950"/>
            <a:ext cx="54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*pozostałe opcje nie są jeszcze </a:t>
            </a:r>
            <a:r>
              <a:rPr lang="en">
                <a:solidFill>
                  <a:schemeClr val="accent3"/>
                </a:solidFill>
                <a:latin typeface="Average"/>
                <a:ea typeface="Average"/>
                <a:cs typeface="Average"/>
                <a:sym typeface="Average"/>
              </a:rPr>
              <a:t>wspierane</a:t>
            </a:r>
            <a:r>
              <a:rPr lang="en">
                <a:solidFill>
                  <a:schemeClr val="accent3"/>
                </a:solidFill>
                <a:latin typeface="Average"/>
                <a:ea typeface="Average"/>
                <a:cs typeface="Average"/>
                <a:sym typeface="Average"/>
              </a:rPr>
              <a:t> przez wszystkie przeglądarki</a:t>
            </a:r>
            <a:endParaRPr>
              <a:solidFill>
                <a:schemeClr val="accent3"/>
              </a:solidFill>
              <a:latin typeface="Average"/>
              <a:ea typeface="Average"/>
              <a:cs typeface="Average"/>
              <a:sym typeface="Averag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Flex-grow - daje możliwość “rozpychania” się elementowi, jeżeli jest to możliwe</a:t>
            </a:r>
            <a:endParaRPr/>
          </a:p>
          <a:p>
            <a:pPr indent="-342900" lvl="0" marL="457200" rtl="0" algn="l">
              <a:spcBef>
                <a:spcPts val="1200"/>
              </a:spcBef>
              <a:spcAft>
                <a:spcPts val="0"/>
              </a:spcAft>
              <a:buSzPts val="1800"/>
              <a:buChar char="-"/>
            </a:pPr>
            <a:r>
              <a:rPr lang="en"/>
              <a:t>Przyjmuje wartość numeryczną, relatywną, bez jednostki</a:t>
            </a:r>
            <a:endParaRPr/>
          </a:p>
          <a:p>
            <a:pPr indent="-342900" lvl="0" marL="457200" rtl="0" algn="l">
              <a:spcBef>
                <a:spcPts val="0"/>
              </a:spcBef>
              <a:spcAft>
                <a:spcPts val="0"/>
              </a:spcAft>
              <a:buSzPts val="1800"/>
              <a:buChar char="-"/>
            </a:pPr>
            <a:r>
              <a:rPr lang="en"/>
              <a:t>Wartości te służą jako proporcje elementów wypełniających dany “pojemnik”</a:t>
            </a:r>
            <a:endParaRPr/>
          </a:p>
          <a:p>
            <a:pPr indent="-342900" lvl="0" marL="457200" rtl="0" algn="l">
              <a:spcBef>
                <a:spcPts val="0"/>
              </a:spcBef>
              <a:spcAft>
                <a:spcPts val="0"/>
              </a:spcAft>
              <a:buSzPts val="1800"/>
              <a:buChar char="-"/>
            </a:pPr>
            <a:r>
              <a:rPr lang="en"/>
              <a:t>Jeżeli wszystkie elementy dostaną wartość “1”, wszystkie będą</a:t>
            </a:r>
            <a:br>
              <a:rPr lang="en"/>
            </a:br>
            <a:r>
              <a:rPr lang="en"/>
              <a:t>m</a:t>
            </a:r>
            <a:r>
              <a:rPr lang="en"/>
              <a:t>iały ten sam rozmiar</a:t>
            </a:r>
            <a:endParaRPr/>
          </a:p>
          <a:p>
            <a:pPr indent="-342900" lvl="0" marL="457200" rtl="0" algn="l">
              <a:spcBef>
                <a:spcPts val="0"/>
              </a:spcBef>
              <a:spcAft>
                <a:spcPts val="0"/>
              </a:spcAft>
              <a:buSzPts val="1800"/>
              <a:buChar char="-"/>
            </a:pPr>
            <a:r>
              <a:rPr lang="en"/>
              <a:t>Jeżeli tylko jeden dostanie jakąkolwiek wartość, np “1”, to </a:t>
            </a:r>
            <a:br>
              <a:rPr lang="en"/>
            </a:br>
            <a:r>
              <a:rPr lang="en"/>
              <a:t>b</a:t>
            </a:r>
            <a:r>
              <a:rPr lang="en"/>
              <a:t>ędzie on próbował “rozepchać” się i pozostałe elementy </a:t>
            </a:r>
            <a:br>
              <a:rPr lang="en"/>
            </a:br>
            <a:r>
              <a:rPr lang="en"/>
              <a:t>s</a:t>
            </a:r>
            <a:r>
              <a:rPr lang="en"/>
              <a:t>kurczą się na ile to będzie możliwe.</a:t>
            </a:r>
            <a:endParaRPr/>
          </a:p>
        </p:txBody>
      </p:sp>
      <p:pic>
        <p:nvPicPr>
          <p:cNvPr id="360" name="Google Shape;360;p48"/>
          <p:cNvPicPr preferRelativeResize="0"/>
          <p:nvPr/>
        </p:nvPicPr>
        <p:blipFill>
          <a:blip r:embed="rId3">
            <a:alphaModFix/>
          </a:blip>
          <a:stretch>
            <a:fillRect/>
          </a:stretch>
        </p:blipFill>
        <p:spPr>
          <a:xfrm>
            <a:off x="6868425" y="2333648"/>
            <a:ext cx="1963875" cy="2574175"/>
          </a:xfrm>
          <a:prstGeom prst="rect">
            <a:avLst/>
          </a:prstGeom>
          <a:noFill/>
          <a:ln>
            <a:noFill/>
          </a:ln>
        </p:spPr>
      </p:pic>
      <p:sp>
        <p:nvSpPr>
          <p:cNvPr id="361" name="Google Shape;361;p48"/>
          <p:cNvSpPr txBox="1"/>
          <p:nvPr/>
        </p:nvSpPr>
        <p:spPr>
          <a:xfrm>
            <a:off x="322575" y="4225250"/>
            <a:ext cx="60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362" name="Google Shape;362;p48"/>
          <p:cNvSpPr txBox="1"/>
          <p:nvPr/>
        </p:nvSpPr>
        <p:spPr>
          <a:xfrm>
            <a:off x="813225" y="4225250"/>
            <a:ext cx="506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Otwórz plik example3.html i sprawdź jak zachowują się elementy. Zmodyfikuj kod, by &lt;main&gt; było zawsze 2x wyższe niż header i footer.</a:t>
            </a:r>
            <a:endParaRPr>
              <a:solidFill>
                <a:schemeClr val="accent3"/>
              </a:solidFill>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2</a:t>
            </a:r>
            <a:endParaRPr/>
          </a:p>
        </p:txBody>
      </p:sp>
      <p:sp>
        <p:nvSpPr>
          <p:cNvPr id="368" name="Google Shape;36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Otwórz plik Zad_2/starter.html. Odwzoruj layout z plików w folderze Zad_2/1.designs stosując wszystko, czego się dzisiaj nauczyłeś.</a:t>
            </a:r>
            <a:endParaRPr/>
          </a:p>
          <a:p>
            <a:pPr indent="0" lvl="0" marL="0" rtl="0" algn="l">
              <a:spcBef>
                <a:spcPts val="1200"/>
              </a:spcBef>
              <a:spcAft>
                <a:spcPts val="0"/>
              </a:spcAft>
              <a:buNone/>
            </a:pPr>
            <a:r>
              <a:rPr lang="en"/>
              <a:t>Nie musisz odwzorowywać bardzo dokładnie.</a:t>
            </a:r>
            <a:endParaRPr/>
          </a:p>
          <a:p>
            <a:pPr indent="0" lvl="0" marL="0" rtl="0" algn="l">
              <a:spcBef>
                <a:spcPts val="1200"/>
              </a:spcBef>
              <a:spcAft>
                <a:spcPts val="0"/>
              </a:spcAft>
              <a:buNone/>
            </a:pPr>
            <a:r>
              <a:rPr lang="en"/>
              <a:t>Pamiętaj, żeby sprawdzić czy na innych rozdzielczościach Twoja strona także wygląda dobrze!</a:t>
            </a:r>
            <a:endParaRPr/>
          </a:p>
          <a:p>
            <a:pPr indent="0" lvl="0" marL="0" rtl="0" algn="l">
              <a:spcBef>
                <a:spcPts val="1200"/>
              </a:spcBef>
              <a:spcAft>
                <a:spcPts val="1200"/>
              </a:spcAft>
              <a:buNone/>
            </a:pPr>
            <a:r>
              <a:rPr lang="en"/>
              <a:t>Na górze ekranu każdego screena jest wartość w pikselach.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Grid</a:t>
            </a:r>
            <a:endParaRPr/>
          </a:p>
        </p:txBody>
      </p:sp>
      <p:sp>
        <p:nvSpPr>
          <p:cNvPr id="374" name="Google Shape;37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
            </a:r>
            <a:r>
              <a:rPr lang="en"/>
              <a:t>iatka</a:t>
            </a:r>
            <a:r>
              <a:rPr lang="en"/>
              <a:t> strony, podzielona na komórki</a:t>
            </a:r>
            <a:endParaRPr/>
          </a:p>
          <a:p>
            <a:pPr indent="-342900" lvl="0" marL="457200" rtl="0" algn="l">
              <a:spcBef>
                <a:spcPts val="0"/>
              </a:spcBef>
              <a:spcAft>
                <a:spcPts val="0"/>
              </a:spcAft>
              <a:buSzPts val="1800"/>
              <a:buChar char="-"/>
            </a:pPr>
            <a:r>
              <a:rPr lang="en"/>
              <a:t>Używana do tworzenia layoutów całych stron</a:t>
            </a:r>
            <a:endParaRPr/>
          </a:p>
          <a:p>
            <a:pPr indent="-342900" lvl="0" marL="457200" rtl="0" algn="l">
              <a:spcBef>
                <a:spcPts val="0"/>
              </a:spcBef>
              <a:spcAft>
                <a:spcPts val="0"/>
              </a:spcAft>
              <a:buSzPts val="1800"/>
              <a:buChar char="-"/>
            </a:pPr>
            <a:r>
              <a:rPr lang="en"/>
              <a:t>Razem z Flexboxem tworzą zestaw wzajemnie uzupełniających się narzędzi do tworzenia responsywnych stron internetowych</a:t>
            </a:r>
            <a:endParaRPr/>
          </a:p>
          <a:p>
            <a:pPr indent="-342900" lvl="0" marL="457200" rtl="0" algn="l">
              <a:spcBef>
                <a:spcPts val="0"/>
              </a:spcBef>
              <a:spcAft>
                <a:spcPts val="0"/>
              </a:spcAft>
              <a:buSzPts val="1800"/>
              <a:buChar char="-"/>
            </a:pPr>
            <a:r>
              <a:rPr lang="en"/>
              <a:t>Używa jednostki </a:t>
            </a:r>
            <a:r>
              <a:rPr i="1" lang="en"/>
              <a:t>fr</a:t>
            </a:r>
            <a:r>
              <a:rPr lang="en"/>
              <a:t> (fraction), czyli “część wolnej przestrzeni”. Jest to jednostka relatywna. Koncept podobny co wartości numeryczne w flex-grow</a:t>
            </a:r>
            <a:endParaRPr/>
          </a:p>
          <a:p>
            <a:pPr indent="-342900" lvl="0" marL="457200" rtl="0" algn="l">
              <a:spcBef>
                <a:spcPts val="0"/>
              </a:spcBef>
              <a:spcAft>
                <a:spcPts val="0"/>
              </a:spcAft>
              <a:buSzPts val="1800"/>
              <a:buChar char="-"/>
            </a:pPr>
            <a:r>
              <a:rPr lang="en"/>
              <a:t>Można także używać zwykłych jednostek, które już znacie</a:t>
            </a:r>
            <a:endParaRPr/>
          </a:p>
          <a:p>
            <a:pPr indent="-342900" lvl="0" marL="457200" rtl="0" algn="l">
              <a:spcBef>
                <a:spcPts val="0"/>
              </a:spcBef>
              <a:spcAft>
                <a:spcPts val="0"/>
              </a:spcAft>
              <a:buSzPts val="1800"/>
              <a:buChar char="-"/>
            </a:pPr>
            <a:r>
              <a:rPr lang="en"/>
              <a:t>Domyślnie Grid próbuje umieścić każdy element w 1 komórce. Można zmienić te zachowanie</a:t>
            </a:r>
            <a:endParaRPr/>
          </a:p>
        </p:txBody>
      </p:sp>
      <p:pic>
        <p:nvPicPr>
          <p:cNvPr id="375" name="Google Shape;375;p50"/>
          <p:cNvPicPr preferRelativeResize="0"/>
          <p:nvPr/>
        </p:nvPicPr>
        <p:blipFill>
          <a:blip r:embed="rId3">
            <a:alphaModFix/>
          </a:blip>
          <a:stretch>
            <a:fillRect/>
          </a:stretch>
        </p:blipFill>
        <p:spPr>
          <a:xfrm>
            <a:off x="3738563" y="4139763"/>
            <a:ext cx="1666875" cy="676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Grid - wybrane właściwości</a:t>
            </a:r>
            <a:endParaRPr/>
          </a:p>
        </p:txBody>
      </p:sp>
      <p:sp>
        <p:nvSpPr>
          <p:cNvPr id="381" name="Google Shape;381;p51"/>
          <p:cNvSpPr txBox="1"/>
          <p:nvPr>
            <p:ph idx="1" type="body"/>
          </p:nvPr>
        </p:nvSpPr>
        <p:spPr>
          <a:xfrm>
            <a:off x="311700" y="1152475"/>
            <a:ext cx="4260300" cy="372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grid-template-columns</a:t>
            </a:r>
            <a:endParaRPr/>
          </a:p>
          <a:p>
            <a:pPr indent="-317500" lvl="0" marL="457200" rtl="0" algn="l">
              <a:spcBef>
                <a:spcPts val="1200"/>
              </a:spcBef>
              <a:spcAft>
                <a:spcPts val="0"/>
              </a:spcAft>
              <a:buSzPts val="1400"/>
              <a:buChar char="-"/>
            </a:pPr>
            <a:r>
              <a:rPr lang="en" sz="1400"/>
              <a:t>Definiuje liczbę i rozmiary kolumn</a:t>
            </a:r>
            <a:endParaRPr sz="1400"/>
          </a:p>
        </p:txBody>
      </p:sp>
      <p:sp>
        <p:nvSpPr>
          <p:cNvPr id="382" name="Google Shape;382;p51"/>
          <p:cNvSpPr txBox="1"/>
          <p:nvPr>
            <p:ph idx="1" type="body"/>
          </p:nvPr>
        </p:nvSpPr>
        <p:spPr>
          <a:xfrm>
            <a:off x="4572000" y="1152475"/>
            <a:ext cx="4260300" cy="372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t>
            </a:r>
            <a:r>
              <a:rPr lang="en"/>
              <a:t>rid-template-rows</a:t>
            </a:r>
            <a:endParaRPr/>
          </a:p>
          <a:p>
            <a:pPr indent="-317500" lvl="0" marL="457200" rtl="0" algn="l">
              <a:spcBef>
                <a:spcPts val="1200"/>
              </a:spcBef>
              <a:spcAft>
                <a:spcPts val="0"/>
              </a:spcAft>
              <a:buSzPts val="1400"/>
              <a:buChar char="-"/>
            </a:pPr>
            <a:r>
              <a:rPr lang="en" sz="1400"/>
              <a:t>Definiuje liczbę i rozmiary wierszy</a:t>
            </a:r>
            <a:endParaRPr sz="1400"/>
          </a:p>
        </p:txBody>
      </p:sp>
      <p:pic>
        <p:nvPicPr>
          <p:cNvPr id="383" name="Google Shape;383;p51"/>
          <p:cNvPicPr preferRelativeResize="0"/>
          <p:nvPr/>
        </p:nvPicPr>
        <p:blipFill>
          <a:blip r:embed="rId3">
            <a:alphaModFix/>
          </a:blip>
          <a:stretch>
            <a:fillRect/>
          </a:stretch>
        </p:blipFill>
        <p:spPr>
          <a:xfrm>
            <a:off x="2586025" y="3809950"/>
            <a:ext cx="3971925" cy="685800"/>
          </a:xfrm>
          <a:prstGeom prst="rect">
            <a:avLst/>
          </a:prstGeom>
          <a:noFill/>
          <a:ln>
            <a:noFill/>
          </a:ln>
        </p:spPr>
      </p:pic>
      <p:sp>
        <p:nvSpPr>
          <p:cNvPr id="384" name="Google Shape;384;p51"/>
          <p:cNvSpPr txBox="1"/>
          <p:nvPr/>
        </p:nvSpPr>
        <p:spPr>
          <a:xfrm>
            <a:off x="1325675" y="2049000"/>
            <a:ext cx="6540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Liczba wpisanych wartości to liczba kolumn/wierszy</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Możemy używać różnych jednostek: px, fr, auto</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By nie wpisywać wartości dla każdej kolumny/wiersza, gdy nasz grid zawiera ich wiele, można zastosować funkcję repeat(liczba-elementów, rozmiar-elementów)</a:t>
            </a:r>
            <a:endParaRPr>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Zakres zajęć</a:t>
            </a:r>
            <a:endParaRPr/>
          </a:p>
        </p:txBody>
      </p:sp>
      <p:sp>
        <p:nvSpPr>
          <p:cNvPr id="78" name="Google Shape;78;p16"/>
          <p:cNvSpPr txBox="1"/>
          <p:nvPr>
            <p:ph idx="1" type="body"/>
          </p:nvPr>
        </p:nvSpPr>
        <p:spPr>
          <a:xfrm>
            <a:off x="311700" y="1152475"/>
            <a:ext cx="8520600" cy="3843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Czym jest RWD? Czemu jest on tak ważny?</a:t>
            </a:r>
            <a:endParaRPr/>
          </a:p>
          <a:p>
            <a:pPr indent="-342900" lvl="0" marL="457200" rtl="0" algn="l">
              <a:spcBef>
                <a:spcPts val="0"/>
              </a:spcBef>
              <a:spcAft>
                <a:spcPts val="0"/>
              </a:spcAft>
              <a:buSzPts val="1800"/>
              <a:buAutoNum type="arabicPeriod"/>
            </a:pPr>
            <a:r>
              <a:rPr lang="en"/>
              <a:t>&lt;head&gt; - viewport metadata</a:t>
            </a:r>
            <a:endParaRPr/>
          </a:p>
          <a:p>
            <a:pPr indent="-342900" lvl="0" marL="457200" rtl="0" algn="l">
              <a:spcBef>
                <a:spcPts val="0"/>
              </a:spcBef>
              <a:spcAft>
                <a:spcPts val="0"/>
              </a:spcAft>
              <a:buSzPts val="1800"/>
              <a:buAutoNum type="arabicPeriod"/>
            </a:pPr>
            <a:r>
              <a:rPr lang="en"/>
              <a:t>Porównanie jednostek i ich wpływu na responsywność</a:t>
            </a:r>
            <a:endParaRPr/>
          </a:p>
          <a:p>
            <a:pPr indent="-342900" lvl="0" marL="457200" rtl="0" algn="l">
              <a:spcBef>
                <a:spcPts val="0"/>
              </a:spcBef>
              <a:spcAft>
                <a:spcPts val="0"/>
              </a:spcAft>
              <a:buSzPts val="1800"/>
              <a:buAutoNum type="arabicPeriod"/>
            </a:pPr>
            <a:r>
              <a:rPr lang="en"/>
              <a:t>Responsywne obrazy</a:t>
            </a:r>
            <a:endParaRPr/>
          </a:p>
          <a:p>
            <a:pPr indent="-342900" lvl="0" marL="457200" rtl="0" algn="l">
              <a:spcBef>
                <a:spcPts val="0"/>
              </a:spcBef>
              <a:spcAft>
                <a:spcPts val="0"/>
              </a:spcAft>
              <a:buSzPts val="1800"/>
              <a:buAutoNum type="arabicPeriod"/>
            </a:pPr>
            <a:r>
              <a:rPr lang="en"/>
              <a:t>Layout Strony - wprowadzenie</a:t>
            </a:r>
            <a:endParaRPr/>
          </a:p>
          <a:p>
            <a:pPr indent="-342900" lvl="0" marL="457200" rtl="0" algn="l">
              <a:spcBef>
                <a:spcPts val="0"/>
              </a:spcBef>
              <a:spcAft>
                <a:spcPts val="0"/>
              </a:spcAft>
              <a:buSzPts val="1800"/>
              <a:buAutoNum type="arabicPeriod"/>
            </a:pPr>
            <a:r>
              <a:rPr lang="en"/>
              <a:t>Tabele</a:t>
            </a:r>
            <a:endParaRPr/>
          </a:p>
          <a:p>
            <a:pPr indent="-342900" lvl="0" marL="457200" rtl="0" algn="l">
              <a:spcBef>
                <a:spcPts val="0"/>
              </a:spcBef>
              <a:spcAft>
                <a:spcPts val="0"/>
              </a:spcAft>
              <a:buSzPts val="1800"/>
              <a:buAutoNum type="arabicPeriod"/>
            </a:pPr>
            <a:r>
              <a:rPr lang="en"/>
              <a:t>Breakpoints</a:t>
            </a:r>
            <a:endParaRPr/>
          </a:p>
          <a:p>
            <a:pPr indent="-342900" lvl="0" marL="457200" rtl="0" algn="l">
              <a:spcBef>
                <a:spcPts val="0"/>
              </a:spcBef>
              <a:spcAft>
                <a:spcPts val="0"/>
              </a:spcAft>
              <a:buSzPts val="1800"/>
              <a:buAutoNum type="arabicPeriod"/>
            </a:pPr>
            <a:r>
              <a:rPr lang="en"/>
              <a:t>CSS Media Queries</a:t>
            </a:r>
            <a:endParaRPr/>
          </a:p>
          <a:p>
            <a:pPr indent="-342900" lvl="0" marL="457200" rtl="0" algn="l">
              <a:spcBef>
                <a:spcPts val="0"/>
              </a:spcBef>
              <a:spcAft>
                <a:spcPts val="0"/>
              </a:spcAft>
              <a:buSzPts val="1800"/>
              <a:buAutoNum type="arabicPeriod"/>
            </a:pPr>
            <a:r>
              <a:rPr lang="en"/>
              <a:t>Tag &lt;picture&gt;</a:t>
            </a:r>
            <a:endParaRPr/>
          </a:p>
          <a:p>
            <a:pPr indent="-342900" lvl="0" marL="457200" rtl="0" algn="l">
              <a:spcBef>
                <a:spcPts val="0"/>
              </a:spcBef>
              <a:spcAft>
                <a:spcPts val="0"/>
              </a:spcAft>
              <a:buSzPts val="1800"/>
              <a:buAutoNum type="arabicPeriod"/>
            </a:pPr>
            <a:r>
              <a:rPr lang="en"/>
              <a:t>CSS Flexbox</a:t>
            </a:r>
            <a:endParaRPr/>
          </a:p>
          <a:p>
            <a:pPr indent="-342900" lvl="0" marL="457200" rtl="0" algn="l">
              <a:spcBef>
                <a:spcPts val="0"/>
              </a:spcBef>
              <a:spcAft>
                <a:spcPts val="0"/>
              </a:spcAft>
              <a:buSzPts val="1800"/>
              <a:buAutoNum type="arabicPeriod"/>
            </a:pPr>
            <a:r>
              <a:rPr lang="en"/>
              <a:t>CSS Grid</a:t>
            </a:r>
            <a:endParaRPr/>
          </a:p>
          <a:p>
            <a:pPr indent="-342900" lvl="0" marL="457200" rtl="0" algn="l">
              <a:spcBef>
                <a:spcPts val="0"/>
              </a:spcBef>
              <a:spcAft>
                <a:spcPts val="0"/>
              </a:spcAft>
              <a:buSzPts val="1800"/>
              <a:buAutoNum type="arabicPeriod"/>
            </a:pPr>
            <a:r>
              <a:rPr lang="en"/>
              <a:t>CSS Multicol</a:t>
            </a:r>
            <a:endParaRPr/>
          </a:p>
          <a:p>
            <a:pPr indent="-342900" lvl="0" marL="457200" rtl="0" algn="l">
              <a:spcBef>
                <a:spcPts val="0"/>
              </a:spcBef>
              <a:spcAft>
                <a:spcPts val="0"/>
              </a:spcAft>
              <a:buSzPts val="1800"/>
              <a:buAutoNum type="arabicPeriod"/>
            </a:pPr>
            <a:r>
              <a:rPr lang="en"/>
              <a:t>Bootstrap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390" name="Google Shape;390;p52"/>
          <p:cNvSpPr txBox="1"/>
          <p:nvPr>
            <p:ph idx="1" type="body"/>
          </p:nvPr>
        </p:nvSpPr>
        <p:spPr>
          <a:xfrm>
            <a:off x="311700" y="1152475"/>
            <a:ext cx="871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Otwórz plik Zad_1/starter/starter.html i edytuj kod CSS by utworzyć grid:</a:t>
            </a:r>
            <a:endParaRPr/>
          </a:p>
          <a:p>
            <a:pPr indent="-342900" lvl="0" marL="457200" rtl="0" algn="l">
              <a:spcBef>
                <a:spcPts val="1200"/>
              </a:spcBef>
              <a:spcAft>
                <a:spcPts val="0"/>
              </a:spcAft>
              <a:buSzPts val="1800"/>
              <a:buChar char="-"/>
            </a:pPr>
            <a:r>
              <a:rPr lang="en"/>
              <a:t>3 kolumny, 3 wiersze</a:t>
            </a:r>
            <a:endParaRPr/>
          </a:p>
          <a:p>
            <a:pPr indent="-342900" lvl="0" marL="457200" rtl="0" algn="l">
              <a:spcBef>
                <a:spcPts val="0"/>
              </a:spcBef>
              <a:spcAft>
                <a:spcPts val="0"/>
              </a:spcAft>
              <a:buSzPts val="1800"/>
              <a:buChar char="-"/>
            </a:pPr>
            <a:r>
              <a:rPr lang="en"/>
              <a:t>Pierwsza kolumna musi mieć szerokość 350px, reszta wypełnić pozostałe im miejsce</a:t>
            </a:r>
            <a:endParaRPr/>
          </a:p>
          <a:p>
            <a:pPr indent="-342900" lvl="0" marL="457200" rtl="0" algn="l">
              <a:spcBef>
                <a:spcPts val="0"/>
              </a:spcBef>
              <a:spcAft>
                <a:spcPts val="0"/>
              </a:spcAft>
              <a:buSzPts val="1800"/>
              <a:buChar char="-"/>
            </a:pPr>
            <a:r>
              <a:rPr lang="en"/>
              <a:t>Wiersze wszystkie w takim samym rozmiarze, użyj funkcji repeat()</a:t>
            </a:r>
            <a:endParaRPr/>
          </a:p>
          <a:p>
            <a:pPr indent="-342900" lvl="0" marL="457200" rtl="0" algn="l">
              <a:spcBef>
                <a:spcPts val="0"/>
              </a:spcBef>
              <a:spcAft>
                <a:spcPts val="0"/>
              </a:spcAft>
              <a:buSzPts val="1800"/>
              <a:buChar char="-"/>
            </a:pPr>
            <a:r>
              <a:rPr lang="en"/>
              <a:t>Po wykonaniu zadania, włącz DevTools (f12) i zobacz jak grid reaguje na zmiany rozmiaru ekranu</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6" name="Google Shape;39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grid-auto-rows</a:t>
            </a:r>
            <a:r>
              <a:rPr lang="en"/>
              <a:t> </a:t>
            </a:r>
            <a:endParaRPr/>
          </a:p>
          <a:p>
            <a:pPr indent="-342900" lvl="0" marL="457200" rtl="0" algn="l">
              <a:spcBef>
                <a:spcPts val="1200"/>
              </a:spcBef>
              <a:spcAft>
                <a:spcPts val="0"/>
              </a:spcAft>
              <a:buSzPts val="1800"/>
              <a:buChar char="-"/>
            </a:pPr>
            <a:r>
              <a:rPr lang="en"/>
              <a:t>Używamy, gdy nie wiemy ile wierszy będzie nam potrzebne (na przykład elementy są dynamicznie generowane przez JavaScript)</a:t>
            </a:r>
            <a:endParaRPr/>
          </a:p>
          <a:p>
            <a:pPr indent="-342900" lvl="0" marL="457200" rtl="0" algn="l">
              <a:spcBef>
                <a:spcPts val="0"/>
              </a:spcBef>
              <a:spcAft>
                <a:spcPts val="0"/>
              </a:spcAft>
              <a:buSzPts val="1800"/>
              <a:buChar char="-"/>
            </a:pPr>
            <a:r>
              <a:rPr lang="en"/>
              <a:t>Możemy zdefiniować rozmiar i liczbę wierszy, których jesteśmy pewni poprzez </a:t>
            </a:r>
            <a:r>
              <a:rPr i="1" lang="en"/>
              <a:t>grid-template-rows</a:t>
            </a:r>
            <a:r>
              <a:rPr lang="en"/>
              <a:t>, a ewentualną resztę dodaną później przez </a:t>
            </a:r>
            <a:r>
              <a:rPr i="1" lang="en"/>
              <a:t>grid-auto-rows</a:t>
            </a:r>
            <a:endParaRPr i="1"/>
          </a:p>
        </p:txBody>
      </p:sp>
      <p:pic>
        <p:nvPicPr>
          <p:cNvPr id="397" name="Google Shape;397;p53"/>
          <p:cNvPicPr preferRelativeResize="0"/>
          <p:nvPr/>
        </p:nvPicPr>
        <p:blipFill>
          <a:blip r:embed="rId3">
            <a:alphaModFix/>
          </a:blip>
          <a:stretch>
            <a:fillRect/>
          </a:stretch>
        </p:blipFill>
        <p:spPr>
          <a:xfrm>
            <a:off x="3229450" y="3543575"/>
            <a:ext cx="2685100" cy="495700"/>
          </a:xfrm>
          <a:prstGeom prst="rect">
            <a:avLst/>
          </a:prstGeom>
          <a:noFill/>
          <a:ln>
            <a:noFill/>
          </a:ln>
        </p:spPr>
      </p:pic>
      <p:sp>
        <p:nvSpPr>
          <p:cNvPr id="398" name="Google Shape;398;p53"/>
          <p:cNvSpPr txBox="1"/>
          <p:nvPr/>
        </p:nvSpPr>
        <p:spPr>
          <a:xfrm>
            <a:off x="6348700" y="3270500"/>
            <a:ext cx="169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1 wiersz o wysokości 300px</a:t>
            </a:r>
            <a:endParaRPr sz="1000">
              <a:solidFill>
                <a:schemeClr val="accent3"/>
              </a:solidFill>
              <a:latin typeface="Average"/>
              <a:ea typeface="Average"/>
              <a:cs typeface="Average"/>
              <a:sym typeface="Average"/>
            </a:endParaRPr>
          </a:p>
        </p:txBody>
      </p:sp>
      <p:sp>
        <p:nvSpPr>
          <p:cNvPr id="399" name="Google Shape;399;p53"/>
          <p:cNvSpPr txBox="1"/>
          <p:nvPr/>
        </p:nvSpPr>
        <p:spPr>
          <a:xfrm>
            <a:off x="6348700" y="4124025"/>
            <a:ext cx="169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Reszta wierszy (wedle potrzeby) o wysokości 1fr każdy</a:t>
            </a:r>
            <a:endParaRPr sz="1000">
              <a:solidFill>
                <a:schemeClr val="accent3"/>
              </a:solidFill>
              <a:latin typeface="Average"/>
              <a:ea typeface="Average"/>
              <a:cs typeface="Average"/>
              <a:sym typeface="Average"/>
            </a:endParaRPr>
          </a:p>
        </p:txBody>
      </p:sp>
      <p:cxnSp>
        <p:nvCxnSpPr>
          <p:cNvPr id="400" name="Google Shape;400;p53"/>
          <p:cNvCxnSpPr>
            <a:stCxn id="399" idx="1"/>
          </p:cNvCxnSpPr>
          <p:nvPr/>
        </p:nvCxnSpPr>
        <p:spPr>
          <a:xfrm rot="10800000">
            <a:off x="5434000" y="4070175"/>
            <a:ext cx="914700" cy="377100"/>
          </a:xfrm>
          <a:prstGeom prst="straightConnector1">
            <a:avLst/>
          </a:prstGeom>
          <a:noFill/>
          <a:ln cap="flat" cmpd="sng" w="9525">
            <a:solidFill>
              <a:srgbClr val="FF0000"/>
            </a:solidFill>
            <a:prstDash val="solid"/>
            <a:round/>
            <a:headEnd len="med" w="med" type="none"/>
            <a:tailEnd len="med" w="med" type="triangle"/>
          </a:ln>
        </p:spPr>
      </p:cxnSp>
      <p:cxnSp>
        <p:nvCxnSpPr>
          <p:cNvPr id="401" name="Google Shape;401;p53"/>
          <p:cNvCxnSpPr>
            <a:stCxn id="398" idx="1"/>
          </p:cNvCxnSpPr>
          <p:nvPr/>
        </p:nvCxnSpPr>
        <p:spPr>
          <a:xfrm flipH="1">
            <a:off x="5883100" y="3439850"/>
            <a:ext cx="465600" cy="132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Inne wybrane właściwości</a:t>
            </a:r>
            <a:endParaRPr/>
          </a:p>
        </p:txBody>
      </p:sp>
      <p:pic>
        <p:nvPicPr>
          <p:cNvPr id="407" name="Google Shape;407;p54"/>
          <p:cNvPicPr preferRelativeResize="0"/>
          <p:nvPr/>
        </p:nvPicPr>
        <p:blipFill>
          <a:blip r:embed="rId3">
            <a:alphaModFix/>
          </a:blip>
          <a:stretch>
            <a:fillRect/>
          </a:stretch>
        </p:blipFill>
        <p:spPr>
          <a:xfrm>
            <a:off x="311700" y="1326438"/>
            <a:ext cx="985448" cy="269825"/>
          </a:xfrm>
          <a:prstGeom prst="rect">
            <a:avLst/>
          </a:prstGeom>
          <a:noFill/>
          <a:ln>
            <a:noFill/>
          </a:ln>
        </p:spPr>
      </p:pic>
      <p:cxnSp>
        <p:nvCxnSpPr>
          <p:cNvPr id="408" name="Google Shape;408;p54"/>
          <p:cNvCxnSpPr/>
          <p:nvPr/>
        </p:nvCxnSpPr>
        <p:spPr>
          <a:xfrm rot="10800000">
            <a:off x="1346525" y="1461350"/>
            <a:ext cx="357600" cy="0"/>
          </a:xfrm>
          <a:prstGeom prst="straightConnector1">
            <a:avLst/>
          </a:prstGeom>
          <a:noFill/>
          <a:ln cap="flat" cmpd="sng" w="9525">
            <a:solidFill>
              <a:srgbClr val="FF0000"/>
            </a:solidFill>
            <a:prstDash val="solid"/>
            <a:round/>
            <a:headEnd len="med" w="med" type="none"/>
            <a:tailEnd len="med" w="med" type="triangle"/>
          </a:ln>
        </p:spPr>
      </p:cxnSp>
      <p:sp>
        <p:nvSpPr>
          <p:cNvPr id="409" name="Google Shape;409;p54"/>
          <p:cNvSpPr txBox="1"/>
          <p:nvPr/>
        </p:nvSpPr>
        <p:spPr>
          <a:xfrm>
            <a:off x="1769375" y="1138088"/>
            <a:ext cx="168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Przerwy między kolumnami i wierszami (example3.html)</a:t>
            </a:r>
            <a:endParaRPr sz="1000">
              <a:solidFill>
                <a:schemeClr val="accent3"/>
              </a:solidFill>
              <a:latin typeface="Average"/>
              <a:ea typeface="Average"/>
              <a:cs typeface="Average"/>
              <a:sym typeface="Average"/>
            </a:endParaRPr>
          </a:p>
        </p:txBody>
      </p:sp>
      <p:pic>
        <p:nvPicPr>
          <p:cNvPr id="410" name="Google Shape;410;p54"/>
          <p:cNvPicPr preferRelativeResize="0"/>
          <p:nvPr/>
        </p:nvPicPr>
        <p:blipFill>
          <a:blip r:embed="rId4">
            <a:alphaModFix/>
          </a:blip>
          <a:stretch>
            <a:fillRect/>
          </a:stretch>
        </p:blipFill>
        <p:spPr>
          <a:xfrm>
            <a:off x="283735" y="2264996"/>
            <a:ext cx="1939991" cy="269800"/>
          </a:xfrm>
          <a:prstGeom prst="rect">
            <a:avLst/>
          </a:prstGeom>
          <a:noFill/>
          <a:ln>
            <a:noFill/>
          </a:ln>
        </p:spPr>
      </p:pic>
      <p:cxnSp>
        <p:nvCxnSpPr>
          <p:cNvPr id="411" name="Google Shape;411;p54"/>
          <p:cNvCxnSpPr/>
          <p:nvPr/>
        </p:nvCxnSpPr>
        <p:spPr>
          <a:xfrm rot="10800000">
            <a:off x="1440575" y="2733750"/>
            <a:ext cx="328800" cy="553200"/>
          </a:xfrm>
          <a:prstGeom prst="straightConnector1">
            <a:avLst/>
          </a:prstGeom>
          <a:noFill/>
          <a:ln cap="flat" cmpd="sng" w="9525">
            <a:solidFill>
              <a:srgbClr val="FF0000"/>
            </a:solidFill>
            <a:prstDash val="solid"/>
            <a:round/>
            <a:headEnd len="med" w="med" type="none"/>
            <a:tailEnd len="med" w="med" type="triangle"/>
          </a:ln>
        </p:spPr>
      </p:cxnSp>
      <p:sp>
        <p:nvSpPr>
          <p:cNvPr id="412" name="Google Shape;412;p54"/>
          <p:cNvSpPr txBox="1"/>
          <p:nvPr/>
        </p:nvSpPr>
        <p:spPr>
          <a:xfrm>
            <a:off x="810788" y="3451275"/>
            <a:ext cx="345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Funkcja określająca minimalną i maksymalną szerokość kolumny, lub wysokość wiersza (example3.html)</a:t>
            </a:r>
            <a:endParaRPr sz="1200">
              <a:solidFill>
                <a:schemeClr val="accent3"/>
              </a:solidFill>
              <a:latin typeface="Average"/>
              <a:ea typeface="Average"/>
              <a:cs typeface="Average"/>
              <a:sym typeface="Average"/>
            </a:endParaRPr>
          </a:p>
        </p:txBody>
      </p:sp>
      <p:pic>
        <p:nvPicPr>
          <p:cNvPr id="413" name="Google Shape;413;p54"/>
          <p:cNvPicPr preferRelativeResize="0"/>
          <p:nvPr/>
        </p:nvPicPr>
        <p:blipFill>
          <a:blip r:embed="rId5">
            <a:alphaModFix/>
          </a:blip>
          <a:stretch>
            <a:fillRect/>
          </a:stretch>
        </p:blipFill>
        <p:spPr>
          <a:xfrm>
            <a:off x="252863" y="4559350"/>
            <a:ext cx="4572125" cy="236333"/>
          </a:xfrm>
          <a:prstGeom prst="rect">
            <a:avLst/>
          </a:prstGeom>
          <a:noFill/>
          <a:ln>
            <a:noFill/>
          </a:ln>
        </p:spPr>
      </p:pic>
      <p:cxnSp>
        <p:nvCxnSpPr>
          <p:cNvPr id="414" name="Google Shape;414;p54"/>
          <p:cNvCxnSpPr/>
          <p:nvPr/>
        </p:nvCxnSpPr>
        <p:spPr>
          <a:xfrm>
            <a:off x="2722475" y="4114050"/>
            <a:ext cx="947700" cy="334200"/>
          </a:xfrm>
          <a:prstGeom prst="straightConnector1">
            <a:avLst/>
          </a:prstGeom>
          <a:noFill/>
          <a:ln cap="flat" cmpd="sng" w="9525">
            <a:solidFill>
              <a:srgbClr val="FF0000"/>
            </a:solidFill>
            <a:prstDash val="solid"/>
            <a:round/>
            <a:headEnd len="med" w="med" type="none"/>
            <a:tailEnd len="med" w="med" type="triangle"/>
          </a:ln>
        </p:spPr>
      </p:cxnSp>
      <p:pic>
        <p:nvPicPr>
          <p:cNvPr id="415" name="Google Shape;415;p54"/>
          <p:cNvPicPr preferRelativeResize="0"/>
          <p:nvPr/>
        </p:nvPicPr>
        <p:blipFill>
          <a:blip r:embed="rId6">
            <a:alphaModFix/>
          </a:blip>
          <a:stretch>
            <a:fillRect/>
          </a:stretch>
        </p:blipFill>
        <p:spPr>
          <a:xfrm>
            <a:off x="5698334" y="952575"/>
            <a:ext cx="3100941" cy="3606775"/>
          </a:xfrm>
          <a:prstGeom prst="rect">
            <a:avLst/>
          </a:prstGeom>
          <a:noFill/>
          <a:ln>
            <a:noFill/>
          </a:ln>
        </p:spPr>
      </p:pic>
      <p:cxnSp>
        <p:nvCxnSpPr>
          <p:cNvPr id="416" name="Google Shape;416;p54"/>
          <p:cNvCxnSpPr/>
          <p:nvPr/>
        </p:nvCxnSpPr>
        <p:spPr>
          <a:xfrm flipH="1" rot="10800000">
            <a:off x="5203850" y="2459925"/>
            <a:ext cx="635400" cy="49200"/>
          </a:xfrm>
          <a:prstGeom prst="straightConnector1">
            <a:avLst/>
          </a:prstGeom>
          <a:noFill/>
          <a:ln cap="flat" cmpd="sng" w="9525">
            <a:solidFill>
              <a:srgbClr val="FF0000"/>
            </a:solidFill>
            <a:prstDash val="solid"/>
            <a:round/>
            <a:headEnd len="med" w="med" type="none"/>
            <a:tailEnd len="med" w="med" type="triangle"/>
          </a:ln>
        </p:spPr>
      </p:cxnSp>
      <p:sp>
        <p:nvSpPr>
          <p:cNvPr id="417" name="Google Shape;417;p54"/>
          <p:cNvSpPr txBox="1"/>
          <p:nvPr/>
        </p:nvSpPr>
        <p:spPr>
          <a:xfrm>
            <a:off x="3757850" y="2161275"/>
            <a:ext cx="136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Rozciąganie elementu (komórki) na siatce </a:t>
            </a:r>
            <a:r>
              <a:rPr lang="en" sz="1000">
                <a:solidFill>
                  <a:schemeClr val="accent3"/>
                </a:solidFill>
                <a:latin typeface="Average"/>
                <a:ea typeface="Average"/>
                <a:cs typeface="Average"/>
                <a:sym typeface="Average"/>
              </a:rPr>
              <a:t>(example4..html)</a:t>
            </a:r>
            <a:endParaRPr sz="1000">
              <a:solidFill>
                <a:schemeClr val="accent3"/>
              </a:solidFill>
              <a:latin typeface="Average"/>
              <a:ea typeface="Average"/>
              <a:cs typeface="Average"/>
              <a:sym typeface="Average"/>
            </a:endParaRPr>
          </a:p>
        </p:txBody>
      </p:sp>
      <p:cxnSp>
        <p:nvCxnSpPr>
          <p:cNvPr id="418" name="Google Shape;418;p54"/>
          <p:cNvCxnSpPr/>
          <p:nvPr/>
        </p:nvCxnSpPr>
        <p:spPr>
          <a:xfrm flipH="1">
            <a:off x="7361900" y="3188350"/>
            <a:ext cx="180900" cy="295800"/>
          </a:xfrm>
          <a:prstGeom prst="straightConnector1">
            <a:avLst/>
          </a:prstGeom>
          <a:noFill/>
          <a:ln cap="flat" cmpd="sng" w="9525">
            <a:solidFill>
              <a:srgbClr val="FF0000"/>
            </a:solidFill>
            <a:prstDash val="solid"/>
            <a:round/>
            <a:headEnd len="med" w="med" type="none"/>
            <a:tailEnd len="med" w="med" type="triangle"/>
          </a:ln>
        </p:spPr>
      </p:cxnSp>
      <p:cxnSp>
        <p:nvCxnSpPr>
          <p:cNvPr id="419" name="Google Shape;419;p54"/>
          <p:cNvCxnSpPr/>
          <p:nvPr/>
        </p:nvCxnSpPr>
        <p:spPr>
          <a:xfrm rot="10800000">
            <a:off x="7438675" y="2706275"/>
            <a:ext cx="82200" cy="399900"/>
          </a:xfrm>
          <a:prstGeom prst="straightConnector1">
            <a:avLst/>
          </a:prstGeom>
          <a:noFill/>
          <a:ln cap="flat" cmpd="sng" w="9525">
            <a:solidFill>
              <a:srgbClr val="FF0000"/>
            </a:solidFill>
            <a:prstDash val="solid"/>
            <a:round/>
            <a:headEnd len="med" w="med" type="none"/>
            <a:tailEnd len="med" w="med" type="triangle"/>
          </a:ln>
        </p:spPr>
      </p:cxnSp>
      <p:sp>
        <p:nvSpPr>
          <p:cNvPr id="420" name="Google Shape;420;p54"/>
          <p:cNvSpPr txBox="1"/>
          <p:nvPr/>
        </p:nvSpPr>
        <p:spPr>
          <a:xfrm>
            <a:off x="4645125" y="2311925"/>
            <a:ext cx="31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421" name="Google Shape;421;p54"/>
          <p:cNvSpPr txBox="1"/>
          <p:nvPr/>
        </p:nvSpPr>
        <p:spPr>
          <a:xfrm>
            <a:off x="7520875" y="2706275"/>
            <a:ext cx="162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Average"/>
                <a:ea typeface="Average"/>
                <a:cs typeface="Average"/>
                <a:sym typeface="Average"/>
              </a:rPr>
              <a:t>Zaznaczenie</a:t>
            </a:r>
            <a:r>
              <a:rPr lang="en" sz="900">
                <a:solidFill>
                  <a:schemeClr val="accent3"/>
                </a:solidFill>
                <a:latin typeface="Average"/>
                <a:ea typeface="Average"/>
                <a:cs typeface="Average"/>
                <a:sym typeface="Average"/>
              </a:rPr>
              <a:t> elementu (komórki) i wizualne przedstawienie rozciągnięcia(example4.html)</a:t>
            </a:r>
            <a:endParaRPr sz="900">
              <a:solidFill>
                <a:schemeClr val="accent3"/>
              </a:solidFill>
              <a:latin typeface="Average"/>
              <a:ea typeface="Average"/>
              <a:cs typeface="Average"/>
              <a:sym typeface="Averag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Alternatywa do grid-template-areas</a:t>
            </a:r>
            <a:endParaRPr/>
          </a:p>
        </p:txBody>
      </p:sp>
      <p:sp>
        <p:nvSpPr>
          <p:cNvPr id="427" name="Google Shape;42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Prostszą do zrozumienia alternatywą są właściwości:</a:t>
            </a:r>
            <a:endParaRPr/>
          </a:p>
          <a:p>
            <a:pPr indent="0" lvl="0" marL="0" rtl="0" algn="l">
              <a:spcBef>
                <a:spcPts val="1200"/>
              </a:spcBef>
              <a:spcAft>
                <a:spcPts val="1200"/>
              </a:spcAft>
              <a:buNone/>
            </a:pPr>
            <a:r>
              <a:t/>
            </a:r>
            <a:endParaRPr/>
          </a:p>
        </p:txBody>
      </p:sp>
      <p:sp>
        <p:nvSpPr>
          <p:cNvPr id="428" name="Google Shape;428;p55"/>
          <p:cNvSpPr txBox="1"/>
          <p:nvPr/>
        </p:nvSpPr>
        <p:spPr>
          <a:xfrm>
            <a:off x="4530100" y="1676525"/>
            <a:ext cx="213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Początek od brzegu kolumny 1</a:t>
            </a:r>
            <a:endParaRPr sz="1000">
              <a:solidFill>
                <a:schemeClr val="accent3"/>
              </a:solidFill>
              <a:latin typeface="Average"/>
              <a:ea typeface="Average"/>
              <a:cs typeface="Average"/>
              <a:sym typeface="Average"/>
            </a:endParaRPr>
          </a:p>
        </p:txBody>
      </p:sp>
      <p:sp>
        <p:nvSpPr>
          <p:cNvPr id="429" name="Google Shape;429;p55"/>
          <p:cNvSpPr txBox="1"/>
          <p:nvPr/>
        </p:nvSpPr>
        <p:spPr>
          <a:xfrm>
            <a:off x="4530100" y="2015225"/>
            <a:ext cx="294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Koniec na</a:t>
            </a:r>
            <a:r>
              <a:rPr lang="en" sz="1000">
                <a:solidFill>
                  <a:schemeClr val="accent3"/>
                </a:solidFill>
                <a:latin typeface="Average"/>
                <a:ea typeface="Average"/>
                <a:cs typeface="Average"/>
                <a:sym typeface="Average"/>
              </a:rPr>
              <a:t> brzegu kolumny 4 (kolumny 1,2,3)</a:t>
            </a:r>
            <a:endParaRPr sz="1000">
              <a:solidFill>
                <a:schemeClr val="accent3"/>
              </a:solidFill>
              <a:latin typeface="Average"/>
              <a:ea typeface="Average"/>
              <a:cs typeface="Average"/>
              <a:sym typeface="Average"/>
            </a:endParaRPr>
          </a:p>
        </p:txBody>
      </p:sp>
      <p:sp>
        <p:nvSpPr>
          <p:cNvPr id="430" name="Google Shape;430;p55"/>
          <p:cNvSpPr txBox="1"/>
          <p:nvPr/>
        </p:nvSpPr>
        <p:spPr>
          <a:xfrm>
            <a:off x="4572000" y="2353925"/>
            <a:ext cx="294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Wartość </a:t>
            </a:r>
            <a:r>
              <a:rPr i="1" lang="en" sz="1000">
                <a:solidFill>
                  <a:schemeClr val="accent3"/>
                </a:solidFill>
                <a:latin typeface="Average"/>
                <a:ea typeface="Average"/>
                <a:cs typeface="Average"/>
                <a:sym typeface="Average"/>
              </a:rPr>
              <a:t>-1 </a:t>
            </a:r>
            <a:r>
              <a:rPr lang="en" sz="1000">
                <a:solidFill>
                  <a:schemeClr val="accent3"/>
                </a:solidFill>
                <a:latin typeface="Average"/>
                <a:ea typeface="Average"/>
                <a:cs typeface="Average"/>
                <a:sym typeface="Average"/>
              </a:rPr>
              <a:t>oznacza ostatnią kolumnę/wiersz</a:t>
            </a:r>
            <a:endParaRPr sz="1000">
              <a:solidFill>
                <a:schemeClr val="accent3"/>
              </a:solidFill>
              <a:latin typeface="Average"/>
              <a:ea typeface="Average"/>
              <a:cs typeface="Average"/>
              <a:sym typeface="Average"/>
            </a:endParaRPr>
          </a:p>
        </p:txBody>
      </p:sp>
      <p:sp>
        <p:nvSpPr>
          <p:cNvPr id="431" name="Google Shape;431;p55"/>
          <p:cNvSpPr txBox="1"/>
          <p:nvPr/>
        </p:nvSpPr>
        <p:spPr>
          <a:xfrm>
            <a:off x="5507400" y="3981375"/>
            <a:ext cx="332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Reszta komórek wypełni pozostałe w gridzie miejsce, wedle zdefiniowanych kolumn i wierszy</a:t>
            </a:r>
            <a:endParaRPr>
              <a:solidFill>
                <a:schemeClr val="accent3"/>
              </a:solidFill>
              <a:latin typeface="Average"/>
              <a:ea typeface="Average"/>
              <a:cs typeface="Average"/>
              <a:sym typeface="Average"/>
            </a:endParaRPr>
          </a:p>
        </p:txBody>
      </p:sp>
      <p:sp>
        <p:nvSpPr>
          <p:cNvPr id="432" name="Google Shape;432;p55"/>
          <p:cNvSpPr txBox="1"/>
          <p:nvPr/>
        </p:nvSpPr>
        <p:spPr>
          <a:xfrm>
            <a:off x="2771775" y="4473975"/>
            <a:ext cx="11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example5.html</a:t>
            </a:r>
            <a:endParaRPr sz="1000">
              <a:solidFill>
                <a:schemeClr val="accent3"/>
              </a:solidFill>
              <a:latin typeface="Average"/>
              <a:ea typeface="Average"/>
              <a:cs typeface="Average"/>
              <a:sym typeface="Average"/>
            </a:endParaRPr>
          </a:p>
        </p:txBody>
      </p:sp>
      <p:sp>
        <p:nvSpPr>
          <p:cNvPr id="433" name="Google Shape;433;p55"/>
          <p:cNvSpPr txBox="1"/>
          <p:nvPr/>
        </p:nvSpPr>
        <p:spPr>
          <a:xfrm>
            <a:off x="4061600" y="3165175"/>
            <a:ext cx="294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Dla </a:t>
            </a:r>
            <a:r>
              <a:rPr i="1" lang="en" sz="1000">
                <a:solidFill>
                  <a:schemeClr val="accent3"/>
                </a:solidFill>
                <a:latin typeface="Average"/>
                <a:ea typeface="Average"/>
                <a:cs typeface="Average"/>
                <a:sym typeface="Average"/>
              </a:rPr>
              <a:t>row </a:t>
            </a:r>
            <a:r>
              <a:rPr lang="en" sz="1000">
                <a:solidFill>
                  <a:schemeClr val="accent3"/>
                </a:solidFill>
                <a:latin typeface="Average"/>
                <a:ea typeface="Average"/>
                <a:cs typeface="Average"/>
                <a:sym typeface="Average"/>
              </a:rPr>
              <a:t>wartość </a:t>
            </a:r>
            <a:r>
              <a:rPr i="1" lang="en" sz="1000">
                <a:solidFill>
                  <a:schemeClr val="accent3"/>
                </a:solidFill>
                <a:latin typeface="Average"/>
                <a:ea typeface="Average"/>
                <a:cs typeface="Average"/>
                <a:sym typeface="Average"/>
              </a:rPr>
              <a:t>-1 </a:t>
            </a:r>
            <a:r>
              <a:rPr lang="en" sz="1000">
                <a:solidFill>
                  <a:schemeClr val="accent3"/>
                </a:solidFill>
                <a:latin typeface="Average"/>
                <a:ea typeface="Average"/>
                <a:cs typeface="Average"/>
                <a:sym typeface="Average"/>
              </a:rPr>
              <a:t>nie działa na Chrome i Edge, mimo bycia w dokumentacji (grudzień 2022)</a:t>
            </a:r>
            <a:endParaRPr i="1" sz="1000">
              <a:solidFill>
                <a:schemeClr val="accent3"/>
              </a:solidFill>
              <a:latin typeface="Average"/>
              <a:ea typeface="Average"/>
              <a:cs typeface="Average"/>
              <a:sym typeface="Average"/>
            </a:endParaRPr>
          </a:p>
        </p:txBody>
      </p:sp>
      <p:pic>
        <p:nvPicPr>
          <p:cNvPr id="434" name="Google Shape;434;p55"/>
          <p:cNvPicPr preferRelativeResize="0"/>
          <p:nvPr/>
        </p:nvPicPr>
        <p:blipFill>
          <a:blip r:embed="rId3">
            <a:alphaModFix/>
          </a:blip>
          <a:stretch>
            <a:fillRect/>
          </a:stretch>
        </p:blipFill>
        <p:spPr>
          <a:xfrm>
            <a:off x="311688" y="1676513"/>
            <a:ext cx="3152775" cy="2447925"/>
          </a:xfrm>
          <a:prstGeom prst="rect">
            <a:avLst/>
          </a:prstGeom>
          <a:noFill/>
          <a:ln>
            <a:noFill/>
          </a:ln>
        </p:spPr>
      </p:pic>
      <p:cxnSp>
        <p:nvCxnSpPr>
          <p:cNvPr id="435" name="Google Shape;435;p55"/>
          <p:cNvCxnSpPr/>
          <p:nvPr/>
        </p:nvCxnSpPr>
        <p:spPr>
          <a:xfrm flipH="1">
            <a:off x="2853925" y="1854475"/>
            <a:ext cx="1579200" cy="112500"/>
          </a:xfrm>
          <a:prstGeom prst="straightConnector1">
            <a:avLst/>
          </a:prstGeom>
          <a:noFill/>
          <a:ln cap="flat" cmpd="sng" w="9525">
            <a:solidFill>
              <a:srgbClr val="FF0000"/>
            </a:solidFill>
            <a:prstDash val="solid"/>
            <a:round/>
            <a:headEnd len="med" w="med" type="none"/>
            <a:tailEnd len="med" w="med" type="triangle"/>
          </a:ln>
        </p:spPr>
      </p:cxnSp>
      <p:cxnSp>
        <p:nvCxnSpPr>
          <p:cNvPr id="436" name="Google Shape;436;p55"/>
          <p:cNvCxnSpPr/>
          <p:nvPr/>
        </p:nvCxnSpPr>
        <p:spPr>
          <a:xfrm flipH="1">
            <a:off x="2667625" y="2180450"/>
            <a:ext cx="1709700" cy="38400"/>
          </a:xfrm>
          <a:prstGeom prst="straightConnector1">
            <a:avLst/>
          </a:prstGeom>
          <a:noFill/>
          <a:ln cap="flat" cmpd="sng" w="9525">
            <a:solidFill>
              <a:srgbClr val="FF0000"/>
            </a:solidFill>
            <a:prstDash val="solid"/>
            <a:round/>
            <a:headEnd len="med" w="med" type="none"/>
            <a:tailEnd len="med" w="med" type="triangle"/>
          </a:ln>
        </p:spPr>
      </p:cxnSp>
      <p:cxnSp>
        <p:nvCxnSpPr>
          <p:cNvPr id="437" name="Google Shape;437;p55"/>
          <p:cNvCxnSpPr/>
          <p:nvPr/>
        </p:nvCxnSpPr>
        <p:spPr>
          <a:xfrm rot="10800000">
            <a:off x="3089400" y="2470775"/>
            <a:ext cx="1482600" cy="52500"/>
          </a:xfrm>
          <a:prstGeom prst="straightConnector1">
            <a:avLst/>
          </a:prstGeom>
          <a:noFill/>
          <a:ln cap="flat" cmpd="sng" w="9525">
            <a:solidFill>
              <a:srgbClr val="FF0000"/>
            </a:solidFill>
            <a:prstDash val="solid"/>
            <a:round/>
            <a:headEnd len="med" w="med" type="none"/>
            <a:tailEnd len="med" w="med" type="triangle"/>
          </a:ln>
        </p:spPr>
      </p:cxnSp>
      <p:cxnSp>
        <p:nvCxnSpPr>
          <p:cNvPr id="438" name="Google Shape;438;p55"/>
          <p:cNvCxnSpPr/>
          <p:nvPr/>
        </p:nvCxnSpPr>
        <p:spPr>
          <a:xfrm flipH="1">
            <a:off x="2870275" y="3522475"/>
            <a:ext cx="1221600" cy="213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2</a:t>
            </a:r>
            <a:endParaRPr/>
          </a:p>
        </p:txBody>
      </p:sp>
      <p:sp>
        <p:nvSpPr>
          <p:cNvPr id="444" name="Google Shape;44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Utwórz grid:</a:t>
            </a:r>
            <a:endParaRPr/>
          </a:p>
          <a:p>
            <a:pPr indent="-342900" lvl="0" marL="457200" rtl="0" algn="l">
              <a:spcBef>
                <a:spcPts val="1200"/>
              </a:spcBef>
              <a:spcAft>
                <a:spcPts val="0"/>
              </a:spcAft>
              <a:buSzPts val="1800"/>
              <a:buChar char="-"/>
            </a:pPr>
            <a:r>
              <a:rPr lang="en"/>
              <a:t>2x2</a:t>
            </a:r>
            <a:endParaRPr/>
          </a:p>
          <a:p>
            <a:pPr indent="-342900" lvl="0" marL="457200" rtl="0" algn="l">
              <a:spcBef>
                <a:spcPts val="0"/>
              </a:spcBef>
              <a:spcAft>
                <a:spcPts val="0"/>
              </a:spcAft>
              <a:buSzPts val="1800"/>
              <a:buChar char="-"/>
            </a:pPr>
            <a:r>
              <a:rPr lang="en"/>
              <a:t>z przerwami pomiędzy elementami 10px</a:t>
            </a:r>
            <a:endParaRPr/>
          </a:p>
          <a:p>
            <a:pPr indent="-342900" lvl="0" marL="457200" rtl="0" algn="l">
              <a:spcBef>
                <a:spcPts val="0"/>
              </a:spcBef>
              <a:spcAft>
                <a:spcPts val="0"/>
              </a:spcAft>
              <a:buSzPts val="1800"/>
              <a:buChar char="-"/>
            </a:pPr>
            <a:r>
              <a:rPr lang="en"/>
              <a:t>k</a:t>
            </a:r>
            <a:r>
              <a:rPr lang="en"/>
              <a:t>olumny i wiersze równej szerokości/wysokości</a:t>
            </a:r>
            <a:endParaRPr/>
          </a:p>
          <a:p>
            <a:pPr indent="-342900" lvl="0" marL="457200" rtl="0" algn="l">
              <a:spcBef>
                <a:spcPts val="0"/>
              </a:spcBef>
              <a:spcAft>
                <a:spcPts val="0"/>
              </a:spcAft>
              <a:buSzPts val="1800"/>
              <a:buChar char="-"/>
            </a:pPr>
            <a:r>
              <a:rPr lang="en"/>
              <a:t>u</a:t>
            </a:r>
            <a:r>
              <a:rPr lang="en"/>
              <a:t>twórz breakpoint dla ekranów szerokich na &lt;= 400px, gdzie grid utworzy 1 kolumnę i odpowiednią ilość wierszy (podpowiedź: Media Queries)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3</a:t>
            </a:r>
            <a:endParaRPr/>
          </a:p>
        </p:txBody>
      </p:sp>
      <p:sp>
        <p:nvSpPr>
          <p:cNvPr id="450" name="Google Shape;450;p57"/>
          <p:cNvSpPr txBox="1"/>
          <p:nvPr>
            <p:ph idx="1" type="body"/>
          </p:nvPr>
        </p:nvSpPr>
        <p:spPr>
          <a:xfrm>
            <a:off x="311700" y="1152475"/>
            <a:ext cx="6179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Utwórz grid:</a:t>
            </a:r>
            <a:endParaRPr/>
          </a:p>
          <a:p>
            <a:pPr indent="-342900" lvl="0" marL="457200" rtl="0" algn="l">
              <a:spcBef>
                <a:spcPts val="1200"/>
              </a:spcBef>
              <a:spcAft>
                <a:spcPts val="0"/>
              </a:spcAft>
              <a:buSzPts val="1800"/>
              <a:buChar char="-"/>
            </a:pPr>
            <a:r>
              <a:rPr lang="en"/>
              <a:t>5 kolumn (pierwsza 2x większa od reszty)</a:t>
            </a:r>
            <a:endParaRPr/>
          </a:p>
          <a:p>
            <a:pPr indent="-342900" lvl="0" marL="457200" rtl="0" algn="l">
              <a:spcBef>
                <a:spcPts val="0"/>
              </a:spcBef>
              <a:spcAft>
                <a:spcPts val="0"/>
              </a:spcAft>
              <a:buSzPts val="1800"/>
              <a:buChar char="-"/>
            </a:pPr>
            <a:r>
              <a:rPr lang="en"/>
              <a:t>Automatyczna ilość wierszy, równej wysokości, ale minimum 50px </a:t>
            </a:r>
            <a:r>
              <a:rPr lang="en" sz="1000"/>
              <a:t>(pomoc: źródło 11.e, “Sizing Functions”)</a:t>
            </a:r>
            <a:endParaRPr sz="1000"/>
          </a:p>
          <a:p>
            <a:pPr indent="-342900" lvl="0" marL="457200" rtl="0" algn="l">
              <a:spcBef>
                <a:spcPts val="0"/>
              </a:spcBef>
              <a:spcAft>
                <a:spcPts val="0"/>
              </a:spcAft>
              <a:buSzPts val="1800"/>
              <a:buChar char="-"/>
            </a:pPr>
            <a:r>
              <a:rPr lang="en"/>
              <a:t>Pierwsza komórka (klasa header) rozciągnięta na całą szerokość strony jako header</a:t>
            </a:r>
            <a:endParaRPr/>
          </a:p>
          <a:p>
            <a:pPr indent="-342900" lvl="0" marL="457200" rtl="0" algn="l">
              <a:spcBef>
                <a:spcPts val="0"/>
              </a:spcBef>
              <a:spcAft>
                <a:spcPts val="0"/>
              </a:spcAft>
              <a:buSzPts val="1800"/>
              <a:buChar char="-"/>
            </a:pPr>
            <a:r>
              <a:rPr lang="en"/>
              <a:t>Druga komórka rozciągnięta od 2 wiersza, zabierająca łącznie 10 wierszy jako sidebar po lewej stronie</a:t>
            </a:r>
            <a:endParaRPr/>
          </a:p>
        </p:txBody>
      </p:sp>
      <p:pic>
        <p:nvPicPr>
          <p:cNvPr id="451" name="Google Shape;451;p57"/>
          <p:cNvPicPr preferRelativeResize="0"/>
          <p:nvPr/>
        </p:nvPicPr>
        <p:blipFill>
          <a:blip r:embed="rId3">
            <a:alphaModFix/>
          </a:blip>
          <a:stretch>
            <a:fillRect/>
          </a:stretch>
        </p:blipFill>
        <p:spPr>
          <a:xfrm>
            <a:off x="6363322" y="1212088"/>
            <a:ext cx="2468975" cy="3297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Multicol</a:t>
            </a:r>
            <a:endParaRPr/>
          </a:p>
        </p:txBody>
      </p:sp>
      <p:sp>
        <p:nvSpPr>
          <p:cNvPr id="457" name="Google Shape;45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Multiple column layout daje możliwość utworzenia kolumn na stronie o wyglądzie jak w gazetach</a:t>
            </a:r>
            <a:endParaRPr/>
          </a:p>
          <a:p>
            <a:pPr indent="-342900" lvl="0" marL="457200" rtl="0" algn="l">
              <a:spcBef>
                <a:spcPts val="0"/>
              </a:spcBef>
              <a:spcAft>
                <a:spcPts val="0"/>
              </a:spcAft>
              <a:buSzPts val="1800"/>
              <a:buChar char="-"/>
            </a:pPr>
            <a:r>
              <a:rPr lang="en"/>
              <a:t>Przydatny w szczególnych przypadkach, nie ma przewagi nad Flexboxem i Gridem</a:t>
            </a:r>
            <a:endParaRPr/>
          </a:p>
          <a:p>
            <a:pPr indent="-342900" lvl="0" marL="457200" rtl="0" algn="l">
              <a:spcBef>
                <a:spcPts val="0"/>
              </a:spcBef>
              <a:spcAft>
                <a:spcPts val="0"/>
              </a:spcAft>
              <a:buSzPts val="1800"/>
              <a:buChar char="-"/>
            </a:pPr>
            <a:r>
              <a:rPr lang="en"/>
              <a:t>W większość przypadków lepiej używać Flexboxa i Grida</a:t>
            </a:r>
            <a:endParaRPr/>
          </a:p>
        </p:txBody>
      </p:sp>
      <p:pic>
        <p:nvPicPr>
          <p:cNvPr id="458" name="Google Shape;458;p58"/>
          <p:cNvPicPr preferRelativeResize="0"/>
          <p:nvPr/>
        </p:nvPicPr>
        <p:blipFill>
          <a:blip r:embed="rId3">
            <a:alphaModFix/>
          </a:blip>
          <a:stretch>
            <a:fillRect/>
          </a:stretch>
        </p:blipFill>
        <p:spPr>
          <a:xfrm>
            <a:off x="311688" y="3227475"/>
            <a:ext cx="2314575" cy="1219200"/>
          </a:xfrm>
          <a:prstGeom prst="rect">
            <a:avLst/>
          </a:prstGeom>
          <a:noFill/>
          <a:ln>
            <a:noFill/>
          </a:ln>
        </p:spPr>
      </p:pic>
      <p:pic>
        <p:nvPicPr>
          <p:cNvPr id="459" name="Google Shape;459;p58"/>
          <p:cNvPicPr preferRelativeResize="0"/>
          <p:nvPr/>
        </p:nvPicPr>
        <p:blipFill>
          <a:blip r:embed="rId4">
            <a:alphaModFix/>
          </a:blip>
          <a:stretch>
            <a:fillRect/>
          </a:stretch>
        </p:blipFill>
        <p:spPr>
          <a:xfrm>
            <a:off x="3342924" y="3441637"/>
            <a:ext cx="5489375" cy="790875"/>
          </a:xfrm>
          <a:prstGeom prst="rect">
            <a:avLst/>
          </a:prstGeom>
          <a:noFill/>
          <a:ln>
            <a:noFill/>
          </a:ln>
        </p:spPr>
      </p:pic>
      <p:cxnSp>
        <p:nvCxnSpPr>
          <p:cNvPr id="460" name="Google Shape;460;p58"/>
          <p:cNvCxnSpPr/>
          <p:nvPr/>
        </p:nvCxnSpPr>
        <p:spPr>
          <a:xfrm>
            <a:off x="2717000" y="3851125"/>
            <a:ext cx="5205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Bootstrap</a:t>
            </a:r>
            <a:endParaRPr/>
          </a:p>
        </p:txBody>
      </p:sp>
      <p:sp>
        <p:nvSpPr>
          <p:cNvPr id="466" name="Google Shape;466;p59"/>
          <p:cNvSpPr txBox="1"/>
          <p:nvPr>
            <p:ph idx="1" type="body"/>
          </p:nvPr>
        </p:nvSpPr>
        <p:spPr>
          <a:xfrm>
            <a:off x="311700" y="1157950"/>
            <a:ext cx="8520600" cy="384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Framework CSS</a:t>
            </a:r>
            <a:endParaRPr/>
          </a:p>
          <a:p>
            <a:pPr indent="-342900" lvl="0" marL="457200" rtl="0" algn="l">
              <a:spcBef>
                <a:spcPts val="0"/>
              </a:spcBef>
              <a:spcAft>
                <a:spcPts val="0"/>
              </a:spcAft>
              <a:buSzPts val="1800"/>
              <a:buChar char="-"/>
            </a:pPr>
            <a:r>
              <a:rPr lang="en"/>
              <a:t>W praktyce jest to paczka gotowego kodu CSS, który aplikujemy poprzez nadawanie odpowiednich klas elementom</a:t>
            </a:r>
            <a:endParaRPr/>
          </a:p>
          <a:p>
            <a:pPr indent="-342900" lvl="0" marL="457200" rtl="0" algn="l">
              <a:spcBef>
                <a:spcPts val="0"/>
              </a:spcBef>
              <a:spcAft>
                <a:spcPts val="0"/>
              </a:spcAft>
              <a:buSzPts val="1800"/>
              <a:buChar char="-"/>
            </a:pPr>
            <a:r>
              <a:rPr lang="en"/>
              <a:t>Przyspiesza tworzenie strony</a:t>
            </a:r>
            <a:endParaRPr/>
          </a:p>
          <a:p>
            <a:pPr indent="-342900" lvl="0" marL="457200" rtl="0" algn="l">
              <a:spcBef>
                <a:spcPts val="0"/>
              </a:spcBef>
              <a:spcAft>
                <a:spcPts val="0"/>
              </a:spcAft>
              <a:buSzPts val="1800"/>
              <a:buChar char="-"/>
            </a:pPr>
            <a:r>
              <a:rPr lang="en"/>
              <a:t>Prosty w obsłudze, wszystkie zawiłości dzieją się “pod maską”</a:t>
            </a:r>
            <a:endParaRPr/>
          </a:p>
          <a:p>
            <a:pPr indent="-342900" lvl="0" marL="457200" rtl="0" algn="l">
              <a:spcBef>
                <a:spcPts val="0"/>
              </a:spcBef>
              <a:spcAft>
                <a:spcPts val="0"/>
              </a:spcAft>
              <a:buSzPts val="1800"/>
              <a:buChar char="-"/>
            </a:pPr>
            <a:r>
              <a:rPr lang="en"/>
              <a:t>Możliwe jest nadpisywanie styli aplikowanych przez Bootstrap, swoim własnym CSSem i dodawanie swoich własnych</a:t>
            </a:r>
            <a:endParaRPr/>
          </a:p>
          <a:p>
            <a:pPr indent="-342900" lvl="0" marL="457200" rtl="0" algn="l">
              <a:spcBef>
                <a:spcPts val="0"/>
              </a:spcBef>
              <a:spcAft>
                <a:spcPts val="0"/>
              </a:spcAft>
              <a:buSzPts val="1800"/>
              <a:buChar char="-"/>
            </a:pPr>
            <a:r>
              <a:rPr lang="en"/>
              <a:t>Czasem łatwo rozpoznać strony robione przy użyciu Bootstrapa, gdy deweloper nie użyje swoich styli, tylko pozostawi domyślne</a:t>
            </a:r>
            <a:endParaRPr/>
          </a:p>
          <a:p>
            <a:pPr indent="-342900" lvl="0" marL="457200" rtl="0" algn="l">
              <a:spcBef>
                <a:spcPts val="0"/>
              </a:spcBef>
              <a:spcAft>
                <a:spcPts val="0"/>
              </a:spcAft>
              <a:buSzPts val="1800"/>
              <a:buChar char="-"/>
            </a:pPr>
            <a:r>
              <a:rPr lang="en"/>
              <a:t>Może spowalniać stronę ponieważ przeglądarka musi ściągnąć cały kod Bootstrapa, nawet </a:t>
            </a:r>
            <a:r>
              <a:rPr lang="en"/>
              <a:t>jeśli</a:t>
            </a:r>
            <a:r>
              <a:rPr lang="en"/>
              <a:t> wszystkiego nie wykorzystuje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Instalacja</a:t>
            </a:r>
            <a:endParaRPr/>
          </a:p>
        </p:txBody>
      </p:sp>
      <p:sp>
        <p:nvSpPr>
          <p:cNvPr id="472" name="Google Shape;47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Jest kilka możliwości instalacji Boostrapa, najprostszy (i najmniej wydajny) to dodanie go do strony poprzez CDN (Content Delivery Network) </a:t>
            </a:r>
            <a:r>
              <a:rPr lang="en" sz="700"/>
              <a:t>(źródło 13.d)</a:t>
            </a:r>
            <a:endParaRPr sz="700"/>
          </a:p>
          <a:p>
            <a:pPr indent="-342900" lvl="0" marL="457200" rtl="0" algn="l">
              <a:spcBef>
                <a:spcPts val="0"/>
              </a:spcBef>
              <a:spcAft>
                <a:spcPts val="0"/>
              </a:spcAft>
              <a:buSzPts val="1800"/>
              <a:buChar char="-"/>
            </a:pPr>
            <a:r>
              <a:rPr lang="en"/>
              <a:t>O innych metodach przeczytasz w źródle 13.a</a:t>
            </a:r>
            <a:endParaRPr/>
          </a:p>
          <a:p>
            <a:pPr indent="-342900" lvl="0" marL="457200" rtl="0" algn="l">
              <a:spcBef>
                <a:spcPts val="0"/>
              </a:spcBef>
              <a:spcAft>
                <a:spcPts val="0"/>
              </a:spcAft>
              <a:buSzPts val="1800"/>
              <a:buChar char="-"/>
            </a:pPr>
            <a:r>
              <a:rPr lang="en"/>
              <a:t>Pliki z ćwiczeniami w tym rozdziale mają już dodanego Bootstrapa przez CDN</a:t>
            </a:r>
            <a:endParaRPr/>
          </a:p>
        </p:txBody>
      </p:sp>
      <p:pic>
        <p:nvPicPr>
          <p:cNvPr id="473" name="Google Shape;473;p60"/>
          <p:cNvPicPr preferRelativeResize="0"/>
          <p:nvPr/>
        </p:nvPicPr>
        <p:blipFill>
          <a:blip r:embed="rId3">
            <a:alphaModFix/>
          </a:blip>
          <a:stretch>
            <a:fillRect/>
          </a:stretch>
        </p:blipFill>
        <p:spPr>
          <a:xfrm>
            <a:off x="2130063" y="2599125"/>
            <a:ext cx="4883874" cy="2410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9" name="Google Shape;47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Bootstrap stworzony został z myślą o podejściu mobile-first i RWD</a:t>
            </a:r>
            <a:endParaRPr/>
          </a:p>
        </p:txBody>
      </p:sp>
      <p:pic>
        <p:nvPicPr>
          <p:cNvPr id="480" name="Google Shape;480;p61"/>
          <p:cNvPicPr preferRelativeResize="0"/>
          <p:nvPr/>
        </p:nvPicPr>
        <p:blipFill>
          <a:blip r:embed="rId3">
            <a:alphaModFix/>
          </a:blip>
          <a:stretch>
            <a:fillRect/>
          </a:stretch>
        </p:blipFill>
        <p:spPr>
          <a:xfrm>
            <a:off x="2409825" y="2018488"/>
            <a:ext cx="4324350" cy="2276475"/>
          </a:xfrm>
          <a:prstGeom prst="rect">
            <a:avLst/>
          </a:prstGeom>
          <a:noFill/>
          <a:ln>
            <a:noFill/>
          </a:ln>
        </p:spPr>
      </p:pic>
      <p:cxnSp>
        <p:nvCxnSpPr>
          <p:cNvPr id="481" name="Google Shape;481;p61"/>
          <p:cNvCxnSpPr/>
          <p:nvPr/>
        </p:nvCxnSpPr>
        <p:spPr>
          <a:xfrm flipH="1">
            <a:off x="4234400" y="1766500"/>
            <a:ext cx="514800" cy="252000"/>
          </a:xfrm>
          <a:prstGeom prst="straightConnector1">
            <a:avLst/>
          </a:prstGeom>
          <a:noFill/>
          <a:ln cap="flat" cmpd="sng" w="9525">
            <a:solidFill>
              <a:srgbClr val="FF0000"/>
            </a:solidFill>
            <a:prstDash val="solid"/>
            <a:round/>
            <a:headEnd len="med" w="med" type="none"/>
            <a:tailEnd len="med" w="med" type="triangle"/>
          </a:ln>
        </p:spPr>
      </p:cxnSp>
      <p:sp>
        <p:nvSpPr>
          <p:cNvPr id="482" name="Google Shape;482;p61"/>
          <p:cNvSpPr txBox="1"/>
          <p:nvPr/>
        </p:nvSpPr>
        <p:spPr>
          <a:xfrm>
            <a:off x="4787550" y="1555700"/>
            <a:ext cx="20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100% szerokości ekranu</a:t>
            </a:r>
            <a:endParaRPr>
              <a:solidFill>
                <a:schemeClr val="accent3"/>
              </a:solidFill>
              <a:latin typeface="Average"/>
              <a:ea typeface="Average"/>
              <a:cs typeface="Average"/>
              <a:sym typeface="Average"/>
            </a:endParaRPr>
          </a:p>
        </p:txBody>
      </p:sp>
      <p:cxnSp>
        <p:nvCxnSpPr>
          <p:cNvPr id="483" name="Google Shape;483;p61"/>
          <p:cNvCxnSpPr/>
          <p:nvPr/>
        </p:nvCxnSpPr>
        <p:spPr>
          <a:xfrm flipH="1">
            <a:off x="5379175" y="1901100"/>
            <a:ext cx="1632300" cy="126000"/>
          </a:xfrm>
          <a:prstGeom prst="straightConnector1">
            <a:avLst/>
          </a:prstGeom>
          <a:noFill/>
          <a:ln cap="flat" cmpd="sng" w="9525">
            <a:solidFill>
              <a:srgbClr val="FF0000"/>
            </a:solidFill>
            <a:prstDash val="solid"/>
            <a:round/>
            <a:headEnd len="med" w="med" type="none"/>
            <a:tailEnd len="med" w="med" type="triangle"/>
          </a:ln>
        </p:spPr>
      </p:cxnSp>
      <p:sp>
        <p:nvSpPr>
          <p:cNvPr id="484" name="Google Shape;484;p61"/>
          <p:cNvSpPr txBox="1"/>
          <p:nvPr/>
        </p:nvSpPr>
        <p:spPr>
          <a:xfrm>
            <a:off x="7011475" y="1669750"/>
            <a:ext cx="20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Ciemne tło</a:t>
            </a:r>
            <a:endParaRPr>
              <a:solidFill>
                <a:schemeClr val="accent3"/>
              </a:solidFill>
              <a:latin typeface="Average"/>
              <a:ea typeface="Average"/>
              <a:cs typeface="Average"/>
              <a:sym typeface="Average"/>
            </a:endParaRPr>
          </a:p>
        </p:txBody>
      </p:sp>
      <p:cxnSp>
        <p:nvCxnSpPr>
          <p:cNvPr id="485" name="Google Shape;485;p61"/>
          <p:cNvCxnSpPr/>
          <p:nvPr/>
        </p:nvCxnSpPr>
        <p:spPr>
          <a:xfrm rot="10800000">
            <a:off x="6589600" y="2142275"/>
            <a:ext cx="438300" cy="10800"/>
          </a:xfrm>
          <a:prstGeom prst="straightConnector1">
            <a:avLst/>
          </a:prstGeom>
          <a:noFill/>
          <a:ln cap="flat" cmpd="sng" w="9525">
            <a:solidFill>
              <a:srgbClr val="FF0000"/>
            </a:solidFill>
            <a:prstDash val="solid"/>
            <a:round/>
            <a:headEnd len="med" w="med" type="none"/>
            <a:tailEnd len="med" w="med" type="triangle"/>
          </a:ln>
        </p:spPr>
      </p:cxnSp>
      <p:sp>
        <p:nvSpPr>
          <p:cNvPr id="486" name="Google Shape;486;p61"/>
          <p:cNvSpPr txBox="1"/>
          <p:nvPr/>
        </p:nvSpPr>
        <p:spPr>
          <a:xfrm>
            <a:off x="7011475" y="1988750"/>
            <a:ext cx="20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Biały tekst</a:t>
            </a:r>
            <a:endParaRPr>
              <a:solidFill>
                <a:schemeClr val="accent3"/>
              </a:solidFill>
              <a:latin typeface="Average"/>
              <a:ea typeface="Average"/>
              <a:cs typeface="Average"/>
              <a:sym typeface="Average"/>
            </a:endParaRPr>
          </a:p>
        </p:txBody>
      </p:sp>
      <p:cxnSp>
        <p:nvCxnSpPr>
          <p:cNvPr id="487" name="Google Shape;487;p61"/>
          <p:cNvCxnSpPr/>
          <p:nvPr/>
        </p:nvCxnSpPr>
        <p:spPr>
          <a:xfrm flipH="1" rot="10800000">
            <a:off x="1813200" y="2383225"/>
            <a:ext cx="580500" cy="49200"/>
          </a:xfrm>
          <a:prstGeom prst="straightConnector1">
            <a:avLst/>
          </a:prstGeom>
          <a:noFill/>
          <a:ln cap="flat" cmpd="sng" w="9525">
            <a:solidFill>
              <a:srgbClr val="FF0000"/>
            </a:solidFill>
            <a:prstDash val="solid"/>
            <a:round/>
            <a:headEnd len="med" w="med" type="none"/>
            <a:tailEnd len="med" w="med" type="triangle"/>
          </a:ln>
        </p:spPr>
      </p:cxnSp>
      <p:sp>
        <p:nvSpPr>
          <p:cNvPr id="488" name="Google Shape;488;p61"/>
          <p:cNvSpPr txBox="1"/>
          <p:nvPr/>
        </p:nvSpPr>
        <p:spPr>
          <a:xfrm>
            <a:off x="311700" y="2207725"/>
            <a:ext cx="15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Padding i wartość</a:t>
            </a:r>
            <a:endParaRPr>
              <a:solidFill>
                <a:schemeClr val="accent3"/>
              </a:solidFill>
              <a:latin typeface="Average"/>
              <a:ea typeface="Average"/>
              <a:cs typeface="Average"/>
              <a:sym typeface="Average"/>
            </a:endParaRPr>
          </a:p>
        </p:txBody>
      </p:sp>
      <p:cxnSp>
        <p:nvCxnSpPr>
          <p:cNvPr id="489" name="Google Shape;489;p61"/>
          <p:cNvCxnSpPr/>
          <p:nvPr/>
        </p:nvCxnSpPr>
        <p:spPr>
          <a:xfrm flipH="1" rot="10800000">
            <a:off x="1643375" y="3303500"/>
            <a:ext cx="2081400" cy="898200"/>
          </a:xfrm>
          <a:prstGeom prst="straightConnector1">
            <a:avLst/>
          </a:prstGeom>
          <a:noFill/>
          <a:ln cap="flat" cmpd="sng" w="9525">
            <a:solidFill>
              <a:srgbClr val="FF0000"/>
            </a:solidFill>
            <a:prstDash val="solid"/>
            <a:round/>
            <a:headEnd len="med" w="med" type="none"/>
            <a:tailEnd len="med" w="med" type="triangle"/>
          </a:ln>
        </p:spPr>
      </p:cxnSp>
      <p:sp>
        <p:nvSpPr>
          <p:cNvPr id="490" name="Google Shape;490;p61"/>
          <p:cNvSpPr txBox="1"/>
          <p:nvPr/>
        </p:nvSpPr>
        <p:spPr>
          <a:xfrm>
            <a:off x="385100" y="4339925"/>
            <a:ext cx="256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Szerokość “na sztywno”, ale zmieniająca wartość, zależnie od szerokości ekranu</a:t>
            </a:r>
            <a:endParaRPr>
              <a:solidFill>
                <a:schemeClr val="accent3"/>
              </a:solidFill>
              <a:latin typeface="Average"/>
              <a:ea typeface="Average"/>
              <a:cs typeface="Average"/>
              <a:sym typeface="Average"/>
            </a:endParaRPr>
          </a:p>
        </p:txBody>
      </p:sp>
      <p:pic>
        <p:nvPicPr>
          <p:cNvPr id="491" name="Google Shape;491;p61"/>
          <p:cNvPicPr preferRelativeResize="0"/>
          <p:nvPr/>
        </p:nvPicPr>
        <p:blipFill>
          <a:blip r:embed="rId4">
            <a:alphaModFix/>
          </a:blip>
          <a:stretch>
            <a:fillRect/>
          </a:stretch>
        </p:blipFill>
        <p:spPr>
          <a:xfrm>
            <a:off x="3270225" y="4357585"/>
            <a:ext cx="5753251" cy="724625"/>
          </a:xfrm>
          <a:prstGeom prst="rect">
            <a:avLst/>
          </a:prstGeom>
          <a:noFill/>
          <a:ln>
            <a:noFill/>
          </a:ln>
        </p:spPr>
      </p:pic>
      <p:cxnSp>
        <p:nvCxnSpPr>
          <p:cNvPr id="492" name="Google Shape;492;p61"/>
          <p:cNvCxnSpPr/>
          <p:nvPr/>
        </p:nvCxnSpPr>
        <p:spPr>
          <a:xfrm>
            <a:off x="2788200" y="4763400"/>
            <a:ext cx="3834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Czym jest RWD?</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Responsive Web Design to sposób tworzenia stron internetowych tak, by dostosowane były do każdego urządzenia, które może przeglądać internet</a:t>
            </a:r>
            <a:endParaRPr/>
          </a:p>
          <a:p>
            <a:pPr indent="-342900" lvl="0" marL="457200" rtl="0" algn="l">
              <a:spcBef>
                <a:spcPts val="0"/>
              </a:spcBef>
              <a:spcAft>
                <a:spcPts val="0"/>
              </a:spcAft>
              <a:buSzPts val="1800"/>
              <a:buChar char="-"/>
            </a:pPr>
            <a:r>
              <a:rPr lang="en"/>
              <a:t>Responsywna strona internetowa reaguje na zmiany rozmiaru ekranu i jest wygodna w użytkowaniu na każdym urządzeniu</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lang="en"/>
              <a:t>Zadanie 1 - Otwórz link 1.a z pliku zrodla.md. Włącz DevTools (F12), włącz Device Toolbar i wybierz Dimensions: Responsive. Zmniejszaj i zwiększaj szerokość ekranu. Jak zachowuje się strona?</a:t>
            </a:r>
            <a:endParaRPr/>
          </a:p>
        </p:txBody>
      </p:sp>
      <p:pic>
        <p:nvPicPr>
          <p:cNvPr id="85" name="Google Shape;85;p17"/>
          <p:cNvPicPr preferRelativeResize="0"/>
          <p:nvPr/>
        </p:nvPicPr>
        <p:blipFill>
          <a:blip r:embed="rId3">
            <a:alphaModFix/>
          </a:blip>
          <a:stretch>
            <a:fillRect/>
          </a:stretch>
        </p:blipFill>
        <p:spPr>
          <a:xfrm>
            <a:off x="453663" y="4338650"/>
            <a:ext cx="8236674" cy="499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62"/>
          <p:cNvPicPr preferRelativeResize="0"/>
          <p:nvPr/>
        </p:nvPicPr>
        <p:blipFill>
          <a:blip r:embed="rId3">
            <a:alphaModFix/>
          </a:blip>
          <a:stretch>
            <a:fillRect/>
          </a:stretch>
        </p:blipFill>
        <p:spPr>
          <a:xfrm>
            <a:off x="914400" y="895350"/>
            <a:ext cx="7315200" cy="3352800"/>
          </a:xfrm>
          <a:prstGeom prst="rect">
            <a:avLst/>
          </a:prstGeom>
          <a:noFill/>
          <a:ln>
            <a:noFill/>
          </a:ln>
        </p:spPr>
      </p:pic>
      <p:cxnSp>
        <p:nvCxnSpPr>
          <p:cNvPr id="498" name="Google Shape;498;p62"/>
          <p:cNvCxnSpPr/>
          <p:nvPr/>
        </p:nvCxnSpPr>
        <p:spPr>
          <a:xfrm flipH="1" rot="10800000">
            <a:off x="493075" y="2848825"/>
            <a:ext cx="339600" cy="1615800"/>
          </a:xfrm>
          <a:prstGeom prst="straightConnector1">
            <a:avLst/>
          </a:prstGeom>
          <a:noFill/>
          <a:ln cap="flat" cmpd="sng" w="9525">
            <a:solidFill>
              <a:srgbClr val="FF0000"/>
            </a:solidFill>
            <a:prstDash val="solid"/>
            <a:round/>
            <a:headEnd len="med" w="med" type="none"/>
            <a:tailEnd len="med" w="med" type="triangle"/>
          </a:ln>
        </p:spPr>
      </p:cxnSp>
      <p:sp>
        <p:nvSpPr>
          <p:cNvPr id="499" name="Google Shape;499;p62"/>
          <p:cNvSpPr txBox="1"/>
          <p:nvPr/>
        </p:nvSpPr>
        <p:spPr>
          <a:xfrm>
            <a:off x="284950" y="4527900"/>
            <a:ext cx="534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Np. będzie miał 100% szerokości do 992px, a potem przejdzie na szerokość “na sztywno”</a:t>
            </a:r>
            <a:endParaRPr>
              <a:solidFill>
                <a:schemeClr val="accent3"/>
              </a:solidFill>
              <a:latin typeface="Average"/>
              <a:ea typeface="Average"/>
              <a:cs typeface="Average"/>
              <a:sym typeface="Averag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5" name="Google Shape;505;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Dokumentacja Bootstrapa (źródło 13.a) posiada wyszukiwarkę, dzięki której łatwo </a:t>
            </a:r>
            <a:r>
              <a:rPr lang="en"/>
              <a:t>można</a:t>
            </a:r>
            <a:r>
              <a:rPr lang="en"/>
              <a:t> wyszukać interesujące nas style.</a:t>
            </a:r>
            <a:endParaRPr/>
          </a:p>
          <a:p>
            <a:pPr indent="0" lvl="0" marL="0" rtl="0" algn="l">
              <a:spcBef>
                <a:spcPts val="1200"/>
              </a:spcBef>
              <a:spcAft>
                <a:spcPts val="0"/>
              </a:spcAft>
              <a:buNone/>
            </a:pPr>
            <a:r>
              <a:rPr lang="en"/>
              <a:t>Do tego jest on wiekowym już narzędziem, więc odpowiedzi na wiele pytań znajdziecie w Google.</a:t>
            </a:r>
            <a:endParaRPr/>
          </a:p>
          <a:p>
            <a:pPr indent="0" lvl="0" marL="0" rtl="0" algn="l">
              <a:spcBef>
                <a:spcPts val="1200"/>
              </a:spcBef>
              <a:spcAft>
                <a:spcPts val="1200"/>
              </a:spcAft>
              <a:buNone/>
            </a:pPr>
            <a:r>
              <a:rPr lang="en"/>
              <a:t>Pamiętajcie, że na zajęciach używamy Bootstrapa w wersji 5.x, więc poradniki sprzed kilku lat mogą być nieaktualne.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1</a:t>
            </a:r>
            <a:endParaRPr/>
          </a:p>
        </p:txBody>
      </p:sp>
      <p:sp>
        <p:nvSpPr>
          <p:cNvPr id="511" name="Google Shape;511;p64"/>
          <p:cNvSpPr txBox="1"/>
          <p:nvPr>
            <p:ph idx="1" type="body"/>
          </p:nvPr>
        </p:nvSpPr>
        <p:spPr>
          <a:xfrm>
            <a:off x="311700" y="1168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Dzielimy się na grupy 3 osobowe</a:t>
            </a:r>
            <a:endParaRPr/>
          </a:p>
          <a:p>
            <a:pPr indent="-342900" lvl="0" marL="457200" rtl="0" algn="l">
              <a:spcBef>
                <a:spcPts val="0"/>
              </a:spcBef>
              <a:spcAft>
                <a:spcPts val="0"/>
              </a:spcAft>
              <a:buSzPts val="1800"/>
              <a:buChar char="-"/>
            </a:pPr>
            <a:r>
              <a:rPr lang="en"/>
              <a:t>Cała grupa przeszukuje dokumentacje, a jedna osoba edytuje kod, by je rozwiązać</a:t>
            </a:r>
            <a:endParaRPr/>
          </a:p>
          <a:p>
            <a:pPr indent="-342900" lvl="0" marL="457200" rtl="0" algn="l">
              <a:spcBef>
                <a:spcPts val="0"/>
              </a:spcBef>
              <a:spcAft>
                <a:spcPts val="0"/>
              </a:spcAft>
              <a:buSzPts val="1800"/>
              <a:buChar char="-"/>
            </a:pPr>
            <a:r>
              <a:rPr lang="en"/>
              <a:t>Po rozwiązaniu zadania, edytujący dzieli się kodem z szukającymi</a:t>
            </a:r>
            <a:endParaRPr/>
          </a:p>
          <a:p>
            <a:pPr indent="0" lvl="0" marL="0" rtl="0" algn="l">
              <a:spcBef>
                <a:spcPts val="1200"/>
              </a:spcBef>
              <a:spcAft>
                <a:spcPts val="1200"/>
              </a:spcAft>
              <a:buNone/>
            </a:pPr>
            <a:r>
              <a:rPr lang="en"/>
              <a:t>Utwórz stronę w Bootstrapie w pliku Zad_1/starter/starter.html opierając się na tym designie:</a:t>
            </a:r>
            <a:endParaRPr/>
          </a:p>
        </p:txBody>
      </p:sp>
      <p:sp>
        <p:nvSpPr>
          <p:cNvPr id="512" name="Google Shape;512;p64"/>
          <p:cNvSpPr/>
          <p:nvPr/>
        </p:nvSpPr>
        <p:spPr>
          <a:xfrm>
            <a:off x="1878950" y="3002100"/>
            <a:ext cx="1084500" cy="17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4"/>
          <p:cNvSpPr/>
          <p:nvPr/>
        </p:nvSpPr>
        <p:spPr>
          <a:xfrm>
            <a:off x="1922750" y="3045925"/>
            <a:ext cx="996900" cy="246600"/>
          </a:xfrm>
          <a:prstGeom prst="rect">
            <a:avLst/>
          </a:prstGeom>
          <a:solidFill>
            <a:srgbClr val="FFD966"/>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4"/>
          <p:cNvSpPr/>
          <p:nvPr/>
        </p:nvSpPr>
        <p:spPr>
          <a:xfrm>
            <a:off x="1922750" y="3341725"/>
            <a:ext cx="509400" cy="246600"/>
          </a:xfrm>
          <a:prstGeom prst="rect">
            <a:avLst/>
          </a:prstGeom>
          <a:solidFill>
            <a:srgbClr val="38761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4"/>
          <p:cNvSpPr/>
          <p:nvPr/>
        </p:nvSpPr>
        <p:spPr>
          <a:xfrm>
            <a:off x="2432150" y="3341725"/>
            <a:ext cx="476700" cy="246600"/>
          </a:xfrm>
          <a:prstGeom prst="rect">
            <a:avLst/>
          </a:prstGeom>
          <a:solidFill>
            <a:srgbClr val="38761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4"/>
          <p:cNvSpPr txBox="1"/>
          <p:nvPr/>
        </p:nvSpPr>
        <p:spPr>
          <a:xfrm>
            <a:off x="2054150" y="4782325"/>
            <a:ext cx="7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mobile</a:t>
            </a:r>
            <a:endParaRPr>
              <a:solidFill>
                <a:schemeClr val="accent3"/>
              </a:solidFill>
              <a:latin typeface="Average"/>
              <a:ea typeface="Average"/>
              <a:cs typeface="Average"/>
              <a:sym typeface="Average"/>
            </a:endParaRPr>
          </a:p>
        </p:txBody>
      </p:sp>
      <p:sp>
        <p:nvSpPr>
          <p:cNvPr id="517" name="Google Shape;517;p64"/>
          <p:cNvSpPr/>
          <p:nvPr/>
        </p:nvSpPr>
        <p:spPr>
          <a:xfrm>
            <a:off x="4497225" y="3002100"/>
            <a:ext cx="3062100" cy="17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4"/>
          <p:cNvSpPr/>
          <p:nvPr/>
        </p:nvSpPr>
        <p:spPr>
          <a:xfrm>
            <a:off x="4535575" y="3045925"/>
            <a:ext cx="892800" cy="246600"/>
          </a:xfrm>
          <a:prstGeom prst="rect">
            <a:avLst/>
          </a:prstGeom>
          <a:solidFill>
            <a:srgbClr val="FFD966"/>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4"/>
          <p:cNvSpPr/>
          <p:nvPr/>
        </p:nvSpPr>
        <p:spPr>
          <a:xfrm>
            <a:off x="5472275" y="3045925"/>
            <a:ext cx="996900" cy="246600"/>
          </a:xfrm>
          <a:prstGeom prst="rect">
            <a:avLst/>
          </a:prstGeom>
          <a:solidFill>
            <a:srgbClr val="38761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4"/>
          <p:cNvSpPr/>
          <p:nvPr/>
        </p:nvSpPr>
        <p:spPr>
          <a:xfrm>
            <a:off x="6513075" y="3045925"/>
            <a:ext cx="996900" cy="246600"/>
          </a:xfrm>
          <a:prstGeom prst="rect">
            <a:avLst/>
          </a:prstGeom>
          <a:solidFill>
            <a:srgbClr val="38761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4"/>
          <p:cNvSpPr txBox="1"/>
          <p:nvPr/>
        </p:nvSpPr>
        <p:spPr>
          <a:xfrm>
            <a:off x="5894025" y="4782325"/>
            <a:ext cx="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PC</a:t>
            </a:r>
            <a:endParaRPr>
              <a:solidFill>
                <a:schemeClr val="accent3"/>
              </a:solidFill>
              <a:latin typeface="Average"/>
              <a:ea typeface="Average"/>
              <a:cs typeface="Average"/>
              <a:sym typeface="Averag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Tailwind</a:t>
            </a:r>
            <a:endParaRPr/>
          </a:p>
        </p:txBody>
      </p:sp>
      <p:sp>
        <p:nvSpPr>
          <p:cNvPr id="527" name="Google Shape;52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Kolejny framework CSS</a:t>
            </a:r>
            <a:endParaRPr/>
          </a:p>
          <a:p>
            <a:pPr indent="-342900" lvl="0" marL="457200" rtl="0" algn="l">
              <a:spcBef>
                <a:spcPts val="0"/>
              </a:spcBef>
              <a:spcAft>
                <a:spcPts val="0"/>
              </a:spcAft>
              <a:buSzPts val="1800"/>
              <a:buChar char="-"/>
            </a:pPr>
            <a:r>
              <a:rPr lang="en"/>
              <a:t>O wiele młodszy, ale zyskujący na popularności</a:t>
            </a:r>
            <a:endParaRPr/>
          </a:p>
          <a:p>
            <a:pPr indent="-342900" lvl="0" marL="457200" rtl="0" algn="l">
              <a:spcBef>
                <a:spcPts val="0"/>
              </a:spcBef>
              <a:spcAft>
                <a:spcPts val="0"/>
              </a:spcAft>
              <a:buSzPts val="1800"/>
              <a:buChar char="-"/>
            </a:pPr>
            <a:r>
              <a:rPr lang="en"/>
              <a:t>Oferuje więcej opcji stylowania bez konieczności nadpisywania jego styli swoim kodem CSS</a:t>
            </a:r>
            <a:endParaRPr/>
          </a:p>
          <a:p>
            <a:pPr indent="-342900" lvl="0" marL="457200" rtl="0" algn="l">
              <a:spcBef>
                <a:spcPts val="0"/>
              </a:spcBef>
              <a:spcAft>
                <a:spcPts val="0"/>
              </a:spcAft>
              <a:buSzPts val="1800"/>
              <a:buChar char="-"/>
            </a:pPr>
            <a:r>
              <a:rPr lang="en"/>
              <a:t>Trudniejszy w nauce od Bootstrapa</a:t>
            </a:r>
            <a:endParaRPr/>
          </a:p>
          <a:p>
            <a:pPr indent="-342900" lvl="0" marL="457200" rtl="0" algn="l">
              <a:spcBef>
                <a:spcPts val="0"/>
              </a:spcBef>
              <a:spcAft>
                <a:spcPts val="0"/>
              </a:spcAft>
              <a:buSzPts val="1800"/>
              <a:buChar char="-"/>
            </a:pPr>
            <a:r>
              <a:rPr lang="en"/>
              <a:t>Może sprawiać problemy początkującym deweloperom, którzy nie znają dobrze CSS</a:t>
            </a:r>
            <a:endParaRPr/>
          </a:p>
          <a:p>
            <a:pPr indent="-342900" lvl="0" marL="457200" rtl="0" algn="l">
              <a:spcBef>
                <a:spcPts val="0"/>
              </a:spcBef>
              <a:spcAft>
                <a:spcPts val="0"/>
              </a:spcAft>
              <a:buSzPts val="1800"/>
              <a:buChar char="-"/>
            </a:pPr>
            <a:r>
              <a:rPr lang="en"/>
              <a:t>Łatwa integracja z popularnymi obecnie frameworkami JavaScript</a:t>
            </a:r>
            <a:endParaRPr/>
          </a:p>
          <a:p>
            <a:pPr indent="-342900" lvl="0" marL="457200" rtl="0" algn="l">
              <a:spcBef>
                <a:spcPts val="0"/>
              </a:spcBef>
              <a:spcAft>
                <a:spcPts val="0"/>
              </a:spcAft>
              <a:buSzPts val="1800"/>
              <a:buChar char="-"/>
            </a:pPr>
            <a:r>
              <a:rPr lang="en"/>
              <a:t>Można go dodać do strony poprzez CDN, jednak sprawdzi się to tylko w małych projektach, używających podstawowych funkcji Tailwinda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Pomocy! Tyle do nauczenia! Czy ja to wszystko muszę znać?</a:t>
            </a:r>
            <a:endParaRPr/>
          </a:p>
        </p:txBody>
      </p:sp>
      <p:sp>
        <p:nvSpPr>
          <p:cNvPr id="533" name="Google Shape;533;p66"/>
          <p:cNvSpPr txBox="1"/>
          <p:nvPr>
            <p:ph idx="1" type="body"/>
          </p:nvPr>
        </p:nvSpPr>
        <p:spPr>
          <a:xfrm>
            <a:off x="311700" y="1152475"/>
            <a:ext cx="8520600" cy="32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Nie musisz znać wszystkiego! By wykonać aplikacje na zaliczenie studiów sprawdź wymagania co do technologii. Absolutnie konieczna jest wiedza z zakresu zajęć, punkty 1-11. Punkty 12-14 są “opcjonalne”. Sprawdź wymagania projektu zaliczeniowego, czy musisz używać frameworka CSS. Pamiętaj, że nie musisz wkuwać wszystkiego na pamięć. Nikt tego nie robi. Nawet doświadczeni deweloperzy czytają dokumentacje i szukają odpowiedzi w Google!</a:t>
            </a:r>
            <a:endParaRPr/>
          </a:p>
          <a:p>
            <a:pPr indent="0" lvl="0" marL="0" rtl="0" algn="l">
              <a:spcBef>
                <a:spcPts val="1200"/>
              </a:spcBef>
              <a:spcAft>
                <a:spcPts val="1200"/>
              </a:spcAft>
              <a:buNone/>
            </a:pPr>
            <a:r>
              <a:rPr lang="en"/>
              <a:t>Co umieć z dzisiejszych zajęć by znaleźć pracę? Jak wyżej, punkty 1-10 + dobrze jest znać podstawy któregoś frameworka CSS. Przejrzyj oferty dla juniorów na stronach typu justjoin.it i zobacz jakie technologie są wymagane.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Zadania bonusowe</a:t>
            </a:r>
            <a:endParaRPr/>
          </a:p>
        </p:txBody>
      </p:sp>
      <p:sp>
        <p:nvSpPr>
          <p:cNvPr id="539" name="Google Shape;53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Zadania ogólne, bez szczegółowych wymagań. Musisz utworzyć sam/sama wszystkie potrzebne pliki i wykorzystać wiedzę, źródła, prezentację i wyszukiwarkę Google do rozwiązania problemu.</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bonusowe 1</a:t>
            </a:r>
            <a:endParaRPr/>
          </a:p>
        </p:txBody>
      </p:sp>
      <p:sp>
        <p:nvSpPr>
          <p:cNvPr id="545" name="Google Shape;54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Utwórz tabelę 4x3, wycentruj ją na stronie. Dostosuj tabelę tak, by wyglądała dobrze na każdej szerokości ekranu.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bonusowe 2</a:t>
            </a:r>
            <a:endParaRPr/>
          </a:p>
        </p:txBody>
      </p:sp>
      <p:sp>
        <p:nvSpPr>
          <p:cNvPr id="551" name="Google Shape;55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Skopiuj/edytuj pliki poprzedniego zadania i dodaj do strony header oraz footer. Header ma być “przyklejony” cały czas w tym samym miejscu ekranu. Dostosuj stronę by nadal była responsywna.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bonusowe 3</a:t>
            </a:r>
            <a:endParaRPr/>
          </a:p>
        </p:txBody>
      </p:sp>
      <p:sp>
        <p:nvSpPr>
          <p:cNvPr id="557" name="Google Shape;55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Stwórz animację za pomocą @keyframes.</a:t>
            </a:r>
            <a:br>
              <a:rPr lang="en"/>
            </a:br>
            <a:r>
              <a:rPr lang="en"/>
              <a:t>Na ekranie o szerokości &gt;500px element ma poruszać się po stronie w prawo i w lewo. Na mniejszym ekranie ma poruszać się w górę i w dół</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Zadanie Bonusowe 4 *</a:t>
            </a:r>
            <a:endParaRPr/>
          </a:p>
        </p:txBody>
      </p:sp>
      <p:sp>
        <p:nvSpPr>
          <p:cNvPr id="563" name="Google Shape;563;p71"/>
          <p:cNvSpPr txBox="1"/>
          <p:nvPr>
            <p:ph idx="1" type="body"/>
          </p:nvPr>
        </p:nvSpPr>
        <p:spPr>
          <a:xfrm>
            <a:off x="311700" y="1152475"/>
            <a:ext cx="8520600" cy="181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Podziel cały viewport na kwadraty za pomocą dowolnej techniki (np CSS Grid) o szerokości minimum 10 kwadratów o stałej wielkości.</a:t>
            </a:r>
            <a:br>
              <a:rPr lang="en"/>
            </a:br>
            <a:r>
              <a:rPr lang="en"/>
              <a:t>Pokoloruj poszczególne komórki, by układały się w wijącego się od jednej strony ekranu do drugiej węża. Wąż powinien mieścić się na każdej szerokości ekranu, jednocześnie wijąc się jak najbardziej na boki. Pamiętaj, żeby ilość kwadratów, którą posiada wąż się nie zmieniła - przecież się nagle nie skurczy / nie urośnie ;)</a:t>
            </a:r>
            <a:endParaRPr/>
          </a:p>
        </p:txBody>
      </p:sp>
      <p:pic>
        <p:nvPicPr>
          <p:cNvPr id="564" name="Google Shape;564;p71"/>
          <p:cNvPicPr preferRelativeResize="0"/>
          <p:nvPr/>
        </p:nvPicPr>
        <p:blipFill>
          <a:blip r:embed="rId3">
            <a:alphaModFix/>
          </a:blip>
          <a:stretch>
            <a:fillRect/>
          </a:stretch>
        </p:blipFill>
        <p:spPr>
          <a:xfrm>
            <a:off x="1733673" y="3077225"/>
            <a:ext cx="1810149" cy="1819800"/>
          </a:xfrm>
          <a:prstGeom prst="rect">
            <a:avLst/>
          </a:prstGeom>
          <a:noFill/>
          <a:ln>
            <a:noFill/>
          </a:ln>
        </p:spPr>
      </p:pic>
      <p:pic>
        <p:nvPicPr>
          <p:cNvPr id="565" name="Google Shape;565;p71"/>
          <p:cNvPicPr preferRelativeResize="0"/>
          <p:nvPr/>
        </p:nvPicPr>
        <p:blipFill>
          <a:blip r:embed="rId4">
            <a:alphaModFix/>
          </a:blip>
          <a:stretch>
            <a:fillRect/>
          </a:stretch>
        </p:blipFill>
        <p:spPr>
          <a:xfrm>
            <a:off x="5545796" y="3077225"/>
            <a:ext cx="1279728" cy="1819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Czemu RWD jest ważny?</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Coraz więcej urządzeń ma możliwość przeglądania internetu: laptopy, telefony, TV, tablety, a nawet smartwatche</a:t>
            </a:r>
            <a:endParaRPr/>
          </a:p>
          <a:p>
            <a:pPr indent="-342900" lvl="0" marL="457200" rtl="0" algn="l">
              <a:spcBef>
                <a:spcPts val="0"/>
              </a:spcBef>
              <a:spcAft>
                <a:spcPts val="0"/>
              </a:spcAft>
              <a:buSzPts val="1800"/>
              <a:buChar char="-"/>
            </a:pPr>
            <a:r>
              <a:rPr lang="en"/>
              <a:t>Nasza strona musi być przygotowana na różne rozdzielczości, kształty i rozmiary ekranów</a:t>
            </a:r>
            <a:endParaRPr/>
          </a:p>
        </p:txBody>
      </p:sp>
      <p:pic>
        <p:nvPicPr>
          <p:cNvPr id="92" name="Google Shape;92;p18"/>
          <p:cNvPicPr preferRelativeResize="0"/>
          <p:nvPr/>
        </p:nvPicPr>
        <p:blipFill>
          <a:blip r:embed="rId3">
            <a:alphaModFix/>
          </a:blip>
          <a:stretch>
            <a:fillRect/>
          </a:stretch>
        </p:blipFill>
        <p:spPr>
          <a:xfrm>
            <a:off x="2004462" y="2353650"/>
            <a:ext cx="5135077" cy="26258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Wykonałaś/eś zadanie bonusowe nr 4?</a:t>
            </a:r>
            <a:endParaRPr/>
          </a:p>
        </p:txBody>
      </p:sp>
      <p:sp>
        <p:nvSpPr>
          <p:cNvPr id="571" name="Google Shape;571;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Zrób deploy strony na np </a:t>
            </a:r>
            <a:r>
              <a:rPr lang="en" u="sng">
                <a:solidFill>
                  <a:schemeClr val="hlink"/>
                </a:solidFill>
                <a:hlinkClick r:id="rId3"/>
              </a:rPr>
              <a:t>Netlify</a:t>
            </a:r>
            <a:r>
              <a:rPr lang="en"/>
              <a:t> lub </a:t>
            </a:r>
            <a:r>
              <a:rPr lang="en" u="sng">
                <a:solidFill>
                  <a:schemeClr val="hlink"/>
                </a:solidFill>
                <a:hlinkClick r:id="rId4"/>
              </a:rPr>
              <a:t>Github Pages</a:t>
            </a:r>
            <a:endParaRPr/>
          </a:p>
          <a:p>
            <a:pPr indent="0" lvl="0" marL="0" rtl="0" algn="l">
              <a:spcBef>
                <a:spcPts val="1200"/>
              </a:spcBef>
              <a:spcAft>
                <a:spcPts val="0"/>
              </a:spcAft>
              <a:buNone/>
            </a:pPr>
            <a:r>
              <a:rPr lang="en"/>
              <a:t>Napisz do mnie maila z linkiem do repozytorium na GitHubie na </a:t>
            </a:r>
            <a:r>
              <a:rPr lang="en" u="sng">
                <a:solidFill>
                  <a:schemeClr val="hlink"/>
                </a:solidFill>
                <a:hlinkClick r:id="rId5"/>
              </a:rPr>
              <a:t>bednarekdaniel8@gmail.com</a:t>
            </a:r>
            <a:r>
              <a:rPr lang="en"/>
              <a:t>.</a:t>
            </a:r>
            <a:endParaRPr/>
          </a:p>
          <a:p>
            <a:pPr indent="0" lvl="0" marL="0" rtl="0" algn="l">
              <a:spcBef>
                <a:spcPts val="1200"/>
              </a:spcBef>
              <a:spcAft>
                <a:spcPts val="1200"/>
              </a:spcAft>
              <a:buNone/>
            </a:pPr>
            <a:r>
              <a:rPr lang="en"/>
              <a:t>Chętnie sprawdzę i dam znać co myślę o Twoim rozwiązaniu!</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Projekty</a:t>
            </a:r>
            <a:endParaRPr/>
          </a:p>
        </p:txBody>
      </p:sp>
      <p:sp>
        <p:nvSpPr>
          <p:cNvPr id="577" name="Google Shape;577;p73"/>
          <p:cNvSpPr txBox="1"/>
          <p:nvPr>
            <p:ph idx="1" type="body"/>
          </p:nvPr>
        </p:nvSpPr>
        <p:spPr>
          <a:xfrm>
            <a:off x="311700" y="1277475"/>
            <a:ext cx="258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t>1.</a:t>
            </a:r>
            <a:endParaRPr sz="7200"/>
          </a:p>
          <a:p>
            <a:pPr indent="0" lvl="0" marL="0" rtl="0" algn="l">
              <a:spcBef>
                <a:spcPts val="1200"/>
              </a:spcBef>
              <a:spcAft>
                <a:spcPts val="0"/>
              </a:spcAft>
              <a:buNone/>
            </a:pPr>
            <a:r>
              <a:rPr lang="en" sz="6532"/>
              <a:t>Utwórz responsywną stronę ze zdjęciami. Jako źródła obrazów możesz użyć strony lorem picsum </a:t>
            </a:r>
            <a:r>
              <a:rPr lang="en" sz="6532" u="sng">
                <a:solidFill>
                  <a:schemeClr val="hlink"/>
                </a:solidFill>
                <a:hlinkClick r:id="rId3"/>
              </a:rPr>
              <a:t>https://picsum.photos/</a:t>
            </a:r>
            <a:endParaRPr sz="6532"/>
          </a:p>
          <a:p>
            <a:pPr indent="0" lvl="0" marL="0" rtl="0" algn="l">
              <a:spcBef>
                <a:spcPts val="1200"/>
              </a:spcBef>
              <a:spcAft>
                <a:spcPts val="0"/>
              </a:spcAft>
              <a:buNone/>
            </a:pPr>
            <a:r>
              <a:rPr lang="en" sz="6532"/>
              <a:t>Umieść na niej co najmniej 20 zdjęć i header rozciągnięty na całą szerokość strony</a:t>
            </a:r>
            <a:endParaRPr sz="6532"/>
          </a:p>
          <a:p>
            <a:pPr indent="0" lvl="0" marL="0" rtl="0" algn="l">
              <a:spcBef>
                <a:spcPts val="1200"/>
              </a:spcBef>
              <a:spcAft>
                <a:spcPts val="0"/>
              </a:spcAft>
              <a:buNone/>
            </a:pPr>
            <a:r>
              <a:rPr lang="en" sz="6532"/>
              <a:t>Nie używaj frameworków</a:t>
            </a:r>
            <a:endParaRPr sz="6532"/>
          </a:p>
          <a:p>
            <a:pPr indent="0" lvl="0" marL="0" rtl="0" algn="l">
              <a:spcBef>
                <a:spcPts val="1200"/>
              </a:spcBef>
              <a:spcAft>
                <a:spcPts val="1200"/>
              </a:spcAft>
              <a:buNone/>
            </a:pPr>
            <a:r>
              <a:t/>
            </a:r>
            <a:endParaRPr/>
          </a:p>
        </p:txBody>
      </p:sp>
      <p:sp>
        <p:nvSpPr>
          <p:cNvPr id="578" name="Google Shape;578;p73"/>
          <p:cNvSpPr txBox="1"/>
          <p:nvPr>
            <p:ph idx="1" type="body"/>
          </p:nvPr>
        </p:nvSpPr>
        <p:spPr>
          <a:xfrm>
            <a:off x="6075300" y="1277475"/>
            <a:ext cx="27570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3.</a:t>
            </a:r>
            <a:endParaRPr/>
          </a:p>
          <a:p>
            <a:pPr indent="0" lvl="0" marL="0" rtl="0" algn="l">
              <a:spcBef>
                <a:spcPts val="1200"/>
              </a:spcBef>
              <a:spcAft>
                <a:spcPts val="0"/>
              </a:spcAft>
              <a:buNone/>
            </a:pPr>
            <a:r>
              <a:rPr lang="en"/>
              <a:t>*  Utwórz responsywną stronę z 4 zdjęciami, każde z tytułem.</a:t>
            </a:r>
            <a:endParaRPr/>
          </a:p>
          <a:p>
            <a:pPr indent="0" lvl="0" marL="0" rtl="0" algn="l">
              <a:spcBef>
                <a:spcPts val="1200"/>
              </a:spcBef>
              <a:spcAft>
                <a:spcPts val="0"/>
              </a:spcAft>
              <a:buNone/>
            </a:pPr>
            <a:r>
              <a:rPr lang="en"/>
              <a:t>Dodaj header i footer rozciągnięte na całą szerokość strony. Footer musi być na dole strony</a:t>
            </a:r>
            <a:endParaRPr/>
          </a:p>
          <a:p>
            <a:pPr indent="0" lvl="0" marL="0" rtl="0" algn="l">
              <a:spcBef>
                <a:spcPts val="1200"/>
              </a:spcBef>
              <a:spcAft>
                <a:spcPts val="1200"/>
              </a:spcAft>
              <a:buNone/>
            </a:pPr>
            <a:r>
              <a:rPr lang="en"/>
              <a:t>Nie używaj frameworków lub użyj Tailwinda (na własną rękę, czytając dokumentację)</a:t>
            </a:r>
            <a:endParaRPr/>
          </a:p>
        </p:txBody>
      </p:sp>
      <p:sp>
        <p:nvSpPr>
          <p:cNvPr id="579" name="Google Shape;579;p73"/>
          <p:cNvSpPr txBox="1"/>
          <p:nvPr>
            <p:ph idx="1" type="body"/>
          </p:nvPr>
        </p:nvSpPr>
        <p:spPr>
          <a:xfrm>
            <a:off x="3007800" y="1277475"/>
            <a:ext cx="2952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2.</a:t>
            </a:r>
            <a:endParaRPr/>
          </a:p>
          <a:p>
            <a:pPr indent="0" lvl="0" marL="0" rtl="0" algn="l">
              <a:spcBef>
                <a:spcPts val="1200"/>
              </a:spcBef>
              <a:spcAft>
                <a:spcPts val="0"/>
              </a:spcAft>
              <a:buNone/>
            </a:pPr>
            <a:r>
              <a:rPr lang="en"/>
              <a:t>Utwórz responsywną stronę z 4 artykułami (każdy ma posiadać zdjęcie, tytuł i tekst długi na ok 300 słów)</a:t>
            </a:r>
            <a:endParaRPr/>
          </a:p>
          <a:p>
            <a:pPr indent="0" lvl="0" marL="0" rtl="0" algn="l">
              <a:spcBef>
                <a:spcPts val="1200"/>
              </a:spcBef>
              <a:spcAft>
                <a:spcPts val="0"/>
              </a:spcAft>
              <a:buNone/>
            </a:pPr>
            <a:r>
              <a:rPr lang="en"/>
              <a:t>Dodaj header rozciągnięty na całą szerokość strony oraz footer na dole strony</a:t>
            </a:r>
            <a:endParaRPr/>
          </a:p>
          <a:p>
            <a:pPr indent="0" lvl="0" marL="0" rtl="0" algn="l">
              <a:spcBef>
                <a:spcPts val="1200"/>
              </a:spcBef>
              <a:spcAft>
                <a:spcPts val="1200"/>
              </a:spcAft>
              <a:buNone/>
            </a:pPr>
            <a:r>
              <a:rPr lang="en"/>
              <a:t>Użyj Bootstrapa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169463" y="95325"/>
            <a:ext cx="8805075" cy="4952849"/>
          </a:xfrm>
          <a:prstGeom prst="rect">
            <a:avLst/>
          </a:prstGeom>
          <a:noFill/>
          <a:ln>
            <a:noFill/>
          </a:ln>
        </p:spPr>
      </p:pic>
      <p:sp>
        <p:nvSpPr>
          <p:cNvPr id="100" name="Google Shape;100;p19"/>
          <p:cNvSpPr txBox="1"/>
          <p:nvPr/>
        </p:nvSpPr>
        <p:spPr>
          <a:xfrm>
            <a:off x="7237050" y="4748275"/>
            <a:ext cx="183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verage"/>
                <a:ea typeface="Average"/>
                <a:cs typeface="Average"/>
                <a:sym typeface="Average"/>
              </a:rPr>
              <a:t>Źródło: gs.statcounter.com</a:t>
            </a:r>
            <a:endParaRPr sz="900">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Viewport metadata</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Konieczne, by nasza strona była responsywna</a:t>
            </a:r>
            <a:endParaRPr/>
          </a:p>
          <a:p>
            <a:pPr indent="-342900" lvl="0" marL="457200" rtl="0" algn="l">
              <a:spcBef>
                <a:spcPts val="0"/>
              </a:spcBef>
              <a:spcAft>
                <a:spcPts val="0"/>
              </a:spcAft>
              <a:buSzPts val="1800"/>
              <a:buChar char="-"/>
            </a:pPr>
            <a:r>
              <a:rPr lang="en"/>
              <a:t>Instrukcja dla przeglądarki, jak ma wyrenderować stronę i dostosować jej rozmiar do ekranu urządzenia</a:t>
            </a:r>
            <a:endParaRPr/>
          </a:p>
          <a:p>
            <a:pPr indent="-342900" lvl="0" marL="457200" rtl="0" algn="l">
              <a:spcBef>
                <a:spcPts val="0"/>
              </a:spcBef>
              <a:spcAft>
                <a:spcPts val="0"/>
              </a:spcAft>
              <a:buSzPts val="1800"/>
              <a:buChar char="-"/>
            </a:pPr>
            <a:r>
              <a:rPr lang="en"/>
              <a:t>Dodawane automatycznie podczas tworzenia nowego pliku .html </a:t>
            </a:r>
            <a:r>
              <a:rPr b="1" lang="en"/>
              <a:t>w VS Code</a:t>
            </a:r>
            <a:r>
              <a:rPr lang="en"/>
              <a:t> i napisaniu na początku wykrzyknika i wybranie pierwszej opcji</a:t>
            </a:r>
            <a:endParaRPr/>
          </a:p>
        </p:txBody>
      </p:sp>
      <p:pic>
        <p:nvPicPr>
          <p:cNvPr id="107" name="Google Shape;107;p20"/>
          <p:cNvPicPr preferRelativeResize="0"/>
          <p:nvPr/>
        </p:nvPicPr>
        <p:blipFill>
          <a:blip r:embed="rId3">
            <a:alphaModFix/>
          </a:blip>
          <a:stretch>
            <a:fillRect/>
          </a:stretch>
        </p:blipFill>
        <p:spPr>
          <a:xfrm>
            <a:off x="1071550" y="3389688"/>
            <a:ext cx="7000875" cy="1495425"/>
          </a:xfrm>
          <a:prstGeom prst="rect">
            <a:avLst/>
          </a:prstGeom>
          <a:noFill/>
          <a:ln>
            <a:noFill/>
          </a:ln>
        </p:spPr>
      </p:pic>
      <p:sp>
        <p:nvSpPr>
          <p:cNvPr id="108" name="Google Shape;108;p20"/>
          <p:cNvSpPr txBox="1"/>
          <p:nvPr/>
        </p:nvSpPr>
        <p:spPr>
          <a:xfrm>
            <a:off x="3577875" y="2969350"/>
            <a:ext cx="521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Average"/>
                <a:ea typeface="Average"/>
                <a:cs typeface="Average"/>
                <a:sym typeface="Average"/>
              </a:rPr>
              <a:t>Zadanie 1 - utwórz plik .html w VS code i wpisz wykrzyknik. Wybierz pierwszą opcję</a:t>
            </a:r>
            <a:endParaRPr sz="11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Jednostki w CSS</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Używane do określania rozmiarów elementów</a:t>
            </a:r>
            <a:endParaRPr/>
          </a:p>
          <a:p>
            <a:pPr indent="-342900" lvl="0" marL="457200" rtl="0" algn="l">
              <a:spcBef>
                <a:spcPts val="0"/>
              </a:spcBef>
              <a:spcAft>
                <a:spcPts val="0"/>
              </a:spcAft>
              <a:buSzPts val="1800"/>
              <a:buChar char="-"/>
            </a:pPr>
            <a:r>
              <a:rPr lang="en"/>
              <a:t>Dzielą się na </a:t>
            </a:r>
            <a:r>
              <a:rPr b="1" lang="en"/>
              <a:t>absolutne</a:t>
            </a:r>
            <a:r>
              <a:rPr lang="en"/>
              <a:t> i</a:t>
            </a:r>
            <a:r>
              <a:rPr lang="en"/>
              <a:t> </a:t>
            </a:r>
            <a:r>
              <a:rPr b="1" lang="en"/>
              <a:t>relatywne</a:t>
            </a:r>
            <a:endParaRPr/>
          </a:p>
        </p:txBody>
      </p:sp>
      <p:pic>
        <p:nvPicPr>
          <p:cNvPr id="115" name="Google Shape;115;p21"/>
          <p:cNvPicPr preferRelativeResize="0"/>
          <p:nvPr/>
        </p:nvPicPr>
        <p:blipFill>
          <a:blip r:embed="rId3">
            <a:alphaModFix/>
          </a:blip>
          <a:stretch>
            <a:fillRect/>
          </a:stretch>
        </p:blipFill>
        <p:spPr>
          <a:xfrm>
            <a:off x="311700" y="2190338"/>
            <a:ext cx="3867150" cy="2524125"/>
          </a:xfrm>
          <a:prstGeom prst="rect">
            <a:avLst/>
          </a:prstGeom>
          <a:noFill/>
          <a:ln>
            <a:noFill/>
          </a:ln>
        </p:spPr>
      </p:pic>
      <p:pic>
        <p:nvPicPr>
          <p:cNvPr id="116" name="Google Shape;116;p21"/>
          <p:cNvPicPr preferRelativeResize="0"/>
          <p:nvPr/>
        </p:nvPicPr>
        <p:blipFill>
          <a:blip r:embed="rId4">
            <a:alphaModFix/>
          </a:blip>
          <a:stretch>
            <a:fillRect/>
          </a:stretch>
        </p:blipFill>
        <p:spPr>
          <a:xfrm>
            <a:off x="4178850" y="2190338"/>
            <a:ext cx="4653451" cy="2199292"/>
          </a:xfrm>
          <a:prstGeom prst="rect">
            <a:avLst/>
          </a:prstGeom>
          <a:noFill/>
          <a:ln>
            <a:noFill/>
          </a:ln>
        </p:spPr>
      </p:pic>
      <p:sp>
        <p:nvSpPr>
          <p:cNvPr id="117" name="Google Shape;117;p21"/>
          <p:cNvSpPr txBox="1"/>
          <p:nvPr/>
        </p:nvSpPr>
        <p:spPr>
          <a:xfrm>
            <a:off x="1779075" y="1857575"/>
            <a:ext cx="9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3"/>
                </a:solidFill>
                <a:latin typeface="Average"/>
                <a:ea typeface="Average"/>
                <a:cs typeface="Average"/>
                <a:sym typeface="Average"/>
              </a:rPr>
              <a:t>absolutne</a:t>
            </a:r>
            <a:endParaRPr u="sng">
              <a:solidFill>
                <a:schemeClr val="accent3"/>
              </a:solidFill>
              <a:latin typeface="Average"/>
              <a:ea typeface="Average"/>
              <a:cs typeface="Average"/>
              <a:sym typeface="Average"/>
            </a:endParaRPr>
          </a:p>
        </p:txBody>
      </p:sp>
      <p:sp>
        <p:nvSpPr>
          <p:cNvPr id="118" name="Google Shape;118;p21"/>
          <p:cNvSpPr txBox="1"/>
          <p:nvPr/>
        </p:nvSpPr>
        <p:spPr>
          <a:xfrm>
            <a:off x="6020775" y="1857575"/>
            <a:ext cx="9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3"/>
                </a:solidFill>
                <a:latin typeface="Average"/>
                <a:ea typeface="Average"/>
                <a:cs typeface="Average"/>
                <a:sym typeface="Average"/>
              </a:rPr>
              <a:t>relatywne</a:t>
            </a:r>
            <a:endParaRPr u="sng">
              <a:solidFill>
                <a:schemeClr val="accent3"/>
              </a:solidFill>
              <a:latin typeface="Average"/>
              <a:ea typeface="Average"/>
              <a:cs typeface="Average"/>
              <a:sym typeface="Average"/>
            </a:endParaRPr>
          </a:p>
        </p:txBody>
      </p:sp>
      <p:cxnSp>
        <p:nvCxnSpPr>
          <p:cNvPr id="119" name="Google Shape;119;p21"/>
          <p:cNvCxnSpPr/>
          <p:nvPr/>
        </p:nvCxnSpPr>
        <p:spPr>
          <a:xfrm rot="10800000">
            <a:off x="1021450" y="3663350"/>
            <a:ext cx="525300" cy="0"/>
          </a:xfrm>
          <a:prstGeom prst="straightConnector1">
            <a:avLst/>
          </a:prstGeom>
          <a:noFill/>
          <a:ln cap="flat" cmpd="sng" w="28575">
            <a:solidFill>
              <a:srgbClr val="FF0000"/>
            </a:solidFill>
            <a:prstDash val="solid"/>
            <a:round/>
            <a:headEnd len="med" w="med" type="none"/>
            <a:tailEnd len="med" w="med" type="triangle"/>
          </a:ln>
        </p:spPr>
      </p:cxnSp>
      <p:cxnSp>
        <p:nvCxnSpPr>
          <p:cNvPr id="120" name="Google Shape;120;p21"/>
          <p:cNvCxnSpPr/>
          <p:nvPr/>
        </p:nvCxnSpPr>
        <p:spPr>
          <a:xfrm rot="10800000">
            <a:off x="4474550" y="2306000"/>
            <a:ext cx="525300" cy="0"/>
          </a:xfrm>
          <a:prstGeom prst="straightConnector1">
            <a:avLst/>
          </a:prstGeom>
          <a:noFill/>
          <a:ln cap="flat" cmpd="sng" w="28575">
            <a:solidFill>
              <a:srgbClr val="FF0000"/>
            </a:solidFill>
            <a:prstDash val="solid"/>
            <a:round/>
            <a:headEnd len="med" w="med" type="none"/>
            <a:tailEnd len="med" w="med" type="triangle"/>
          </a:ln>
        </p:spPr>
      </p:cxnSp>
      <p:cxnSp>
        <p:nvCxnSpPr>
          <p:cNvPr id="121" name="Google Shape;121;p21"/>
          <p:cNvCxnSpPr/>
          <p:nvPr/>
        </p:nvCxnSpPr>
        <p:spPr>
          <a:xfrm rot="10800000">
            <a:off x="4474550" y="3035675"/>
            <a:ext cx="525300" cy="0"/>
          </a:xfrm>
          <a:prstGeom prst="straightConnector1">
            <a:avLst/>
          </a:prstGeom>
          <a:noFill/>
          <a:ln cap="flat" cmpd="sng" w="28575">
            <a:solidFill>
              <a:srgbClr val="FF0000"/>
            </a:solidFill>
            <a:prstDash val="solid"/>
            <a:round/>
            <a:headEnd len="med" w="med" type="none"/>
            <a:tailEnd len="med" w="med" type="triangle"/>
          </a:ln>
        </p:spPr>
      </p:cxnSp>
      <p:cxnSp>
        <p:nvCxnSpPr>
          <p:cNvPr id="122" name="Google Shape;122;p21"/>
          <p:cNvCxnSpPr/>
          <p:nvPr/>
        </p:nvCxnSpPr>
        <p:spPr>
          <a:xfrm rot="10800000">
            <a:off x="4474550" y="3289988"/>
            <a:ext cx="525300" cy="0"/>
          </a:xfrm>
          <a:prstGeom prst="straightConnector1">
            <a:avLst/>
          </a:prstGeom>
          <a:noFill/>
          <a:ln cap="flat" cmpd="sng" w="28575">
            <a:solidFill>
              <a:srgbClr val="FF0000"/>
            </a:solidFill>
            <a:prstDash val="solid"/>
            <a:round/>
            <a:headEnd len="med" w="med" type="none"/>
            <a:tailEnd len="med" w="med" type="triangle"/>
          </a:ln>
        </p:spPr>
      </p:cxnSp>
      <p:cxnSp>
        <p:nvCxnSpPr>
          <p:cNvPr id="123" name="Google Shape;123;p21"/>
          <p:cNvCxnSpPr/>
          <p:nvPr/>
        </p:nvCxnSpPr>
        <p:spPr>
          <a:xfrm rot="10800000">
            <a:off x="4474550" y="3532875"/>
            <a:ext cx="525300" cy="0"/>
          </a:xfrm>
          <a:prstGeom prst="straightConnector1">
            <a:avLst/>
          </a:prstGeom>
          <a:noFill/>
          <a:ln cap="flat" cmpd="sng" w="28575">
            <a:solidFill>
              <a:srgbClr val="FF0000"/>
            </a:solidFill>
            <a:prstDash val="solid"/>
            <a:round/>
            <a:headEnd len="med" w="med" type="none"/>
            <a:tailEnd len="med" w="med" type="triangle"/>
          </a:ln>
        </p:spPr>
      </p:cxnSp>
      <p:cxnSp>
        <p:nvCxnSpPr>
          <p:cNvPr id="124" name="Google Shape;124;p21"/>
          <p:cNvCxnSpPr/>
          <p:nvPr/>
        </p:nvCxnSpPr>
        <p:spPr>
          <a:xfrm rot="10800000">
            <a:off x="4474550" y="4262550"/>
            <a:ext cx="525300" cy="0"/>
          </a:xfrm>
          <a:prstGeom prst="straightConnector1">
            <a:avLst/>
          </a:prstGeom>
          <a:noFill/>
          <a:ln cap="flat" cmpd="sng" w="28575">
            <a:solidFill>
              <a:srgbClr val="FF0000"/>
            </a:solidFill>
            <a:prstDash val="solid"/>
            <a:round/>
            <a:headEnd len="med" w="med" type="none"/>
            <a:tailEnd len="med" w="med" type="triangle"/>
          </a:ln>
        </p:spPr>
      </p:cxnSp>
      <p:pic>
        <p:nvPicPr>
          <p:cNvPr id="125" name="Google Shape;125;p21"/>
          <p:cNvPicPr preferRelativeResize="0"/>
          <p:nvPr/>
        </p:nvPicPr>
        <p:blipFill>
          <a:blip r:embed="rId5">
            <a:alphaModFix/>
          </a:blip>
          <a:stretch>
            <a:fillRect/>
          </a:stretch>
        </p:blipFill>
        <p:spPr>
          <a:xfrm>
            <a:off x="311700" y="4837050"/>
            <a:ext cx="1937182" cy="140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